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99" r:id="rId3"/>
    <p:sldId id="294" r:id="rId4"/>
    <p:sldId id="260" r:id="rId5"/>
    <p:sldId id="300" r:id="rId6"/>
    <p:sldId id="301" r:id="rId7"/>
    <p:sldId id="302" r:id="rId8"/>
    <p:sldId id="303" r:id="rId9"/>
    <p:sldId id="304" r:id="rId10"/>
    <p:sldId id="261" r:id="rId11"/>
    <p:sldId id="305" r:id="rId12"/>
    <p:sldId id="263" r:id="rId13"/>
    <p:sldId id="264" r:id="rId14"/>
    <p:sldId id="296" r:id="rId15"/>
    <p:sldId id="306" r:id="rId16"/>
    <p:sldId id="266" r:id="rId17"/>
    <p:sldId id="307" r:id="rId18"/>
    <p:sldId id="268" r:id="rId19"/>
    <p:sldId id="330" r:id="rId20"/>
    <p:sldId id="331" r:id="rId21"/>
    <p:sldId id="297" r:id="rId22"/>
    <p:sldId id="308" r:id="rId23"/>
    <p:sldId id="270" r:id="rId24"/>
    <p:sldId id="336" r:id="rId25"/>
    <p:sldId id="298" r:id="rId26"/>
    <p:sldId id="309" r:id="rId27"/>
    <p:sldId id="271" r:id="rId28"/>
    <p:sldId id="272" r:id="rId29"/>
    <p:sldId id="332" r:id="rId30"/>
    <p:sldId id="333" r:id="rId31"/>
    <p:sldId id="334" r:id="rId32"/>
    <p:sldId id="310" r:id="rId33"/>
    <p:sldId id="311" r:id="rId34"/>
    <p:sldId id="274" r:id="rId35"/>
    <p:sldId id="275" r:id="rId36"/>
    <p:sldId id="314" r:id="rId37"/>
    <p:sldId id="316" r:id="rId38"/>
    <p:sldId id="317" r:id="rId39"/>
    <p:sldId id="315" r:id="rId40"/>
    <p:sldId id="337" r:id="rId41"/>
    <p:sldId id="340" r:id="rId42"/>
    <p:sldId id="318" r:id="rId43"/>
    <p:sldId id="319" r:id="rId44"/>
    <p:sldId id="280" r:id="rId45"/>
    <p:sldId id="281" r:id="rId46"/>
    <p:sldId id="283" r:id="rId47"/>
    <p:sldId id="338" r:id="rId48"/>
    <p:sldId id="339" r:id="rId49"/>
    <p:sldId id="322" r:id="rId50"/>
    <p:sldId id="323" r:id="rId51"/>
    <p:sldId id="324" r:id="rId52"/>
    <p:sldId id="325" r:id="rId53"/>
    <p:sldId id="327" r:id="rId54"/>
    <p:sldId id="326" r:id="rId55"/>
    <p:sldId id="32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68"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78AA0-0290-4E71-8AF0-7EF8E977244F}" type="datetimeFigureOut">
              <a:rPr lang="en-US" smtClean="0"/>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E1919-998C-4929-B807-19CF0767D030}" type="slidenum">
              <a:rPr lang="en-US" smtClean="0"/>
              <a:t>‹#›</a:t>
            </a:fld>
            <a:endParaRPr lang="en-US"/>
          </a:p>
        </p:txBody>
      </p:sp>
    </p:spTree>
    <p:extLst>
      <p:ext uri="{BB962C8B-B14F-4D97-AF65-F5344CB8AC3E}">
        <p14:creationId xmlns:p14="http://schemas.microsoft.com/office/powerpoint/2010/main" val="374196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a:t>
            </a:r>
            <a:r>
              <a:rPr lang="en-US" dirty="0" smtClean="0">
                <a:sym typeface="Wingdings" pitchFamily="2" charset="2"/>
              </a:rPr>
              <a:t> lead to the need to have a teacher</a:t>
            </a:r>
            <a:endParaRPr lang="en-US" dirty="0"/>
          </a:p>
        </p:txBody>
      </p:sp>
      <p:sp>
        <p:nvSpPr>
          <p:cNvPr id="4" name="Slide Number Placeholder 3"/>
          <p:cNvSpPr>
            <a:spLocks noGrp="1"/>
          </p:cNvSpPr>
          <p:nvPr>
            <p:ph type="sldNum" sz="quarter" idx="10"/>
          </p:nvPr>
        </p:nvSpPr>
        <p:spPr/>
        <p:txBody>
          <a:bodyPr/>
          <a:lstStyle/>
          <a:p>
            <a:fld id="{ECFE1919-998C-4929-B807-19CF0767D030}" type="slidenum">
              <a:rPr lang="en-US" smtClean="0"/>
              <a:t>3</a:t>
            </a:fld>
            <a:endParaRPr lang="en-US"/>
          </a:p>
        </p:txBody>
      </p:sp>
    </p:spTree>
    <p:extLst>
      <p:ext uri="{BB962C8B-B14F-4D97-AF65-F5344CB8AC3E}">
        <p14:creationId xmlns:p14="http://schemas.microsoft.com/office/powerpoint/2010/main" val="358239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Ss</a:t>
            </a:r>
            <a:r>
              <a:rPr lang="en-US" dirty="0" smtClean="0"/>
              <a:t> </a:t>
            </a:r>
            <a:r>
              <a:rPr lang="en-US" dirty="0" smtClean="0"/>
              <a:t>don’t </a:t>
            </a:r>
            <a:r>
              <a:rPr lang="en-US" dirty="0" smtClean="0"/>
              <a:t>like doing test. Find other ways to assess</a:t>
            </a:r>
            <a:r>
              <a:rPr lang="en-US" baseline="0" dirty="0" smtClean="0"/>
              <a:t> </a:t>
            </a:r>
            <a:r>
              <a:rPr lang="en-US" baseline="0" dirty="0" err="1" smtClean="0"/>
              <a:t>Ss</a:t>
            </a:r>
            <a:endParaRPr lang="en-US" dirty="0"/>
          </a:p>
        </p:txBody>
      </p:sp>
      <p:sp>
        <p:nvSpPr>
          <p:cNvPr id="4" name="Slide Number Placeholder 3"/>
          <p:cNvSpPr>
            <a:spLocks noGrp="1"/>
          </p:cNvSpPr>
          <p:nvPr>
            <p:ph type="sldNum" sz="quarter" idx="10"/>
          </p:nvPr>
        </p:nvSpPr>
        <p:spPr/>
        <p:txBody>
          <a:bodyPr/>
          <a:lstStyle/>
          <a:p>
            <a:fld id="{ECFE1919-998C-4929-B807-19CF0767D030}" type="slidenum">
              <a:rPr lang="en-US" smtClean="0"/>
              <a:t>4</a:t>
            </a:fld>
            <a:endParaRPr lang="en-US"/>
          </a:p>
        </p:txBody>
      </p:sp>
    </p:spTree>
    <p:extLst>
      <p:ext uri="{BB962C8B-B14F-4D97-AF65-F5344CB8AC3E}">
        <p14:creationId xmlns:p14="http://schemas.microsoft.com/office/powerpoint/2010/main" val="124779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to lead to the need of regular assessment</a:t>
            </a:r>
            <a:endParaRPr lang="en-US" dirty="0"/>
          </a:p>
        </p:txBody>
      </p:sp>
      <p:sp>
        <p:nvSpPr>
          <p:cNvPr id="4" name="Slide Number Placeholder 3"/>
          <p:cNvSpPr>
            <a:spLocks noGrp="1"/>
          </p:cNvSpPr>
          <p:nvPr>
            <p:ph type="sldNum" sz="quarter" idx="10"/>
          </p:nvPr>
        </p:nvSpPr>
        <p:spPr/>
        <p:txBody>
          <a:bodyPr/>
          <a:lstStyle/>
          <a:p>
            <a:fld id="{ECFE1919-998C-4929-B807-19CF0767D030}" type="slidenum">
              <a:rPr lang="en-US" smtClean="0"/>
              <a:t>5</a:t>
            </a:fld>
            <a:endParaRPr lang="en-US"/>
          </a:p>
        </p:txBody>
      </p:sp>
    </p:spTree>
    <p:extLst>
      <p:ext uri="{BB962C8B-B14F-4D97-AF65-F5344CB8AC3E}">
        <p14:creationId xmlns:p14="http://schemas.microsoft.com/office/powerpoint/2010/main" val="144791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a:t>
            </a:r>
            <a:r>
              <a:rPr lang="en-US" baseline="0" dirty="0" smtClean="0"/>
              <a:t> assess all the children have the abilities</a:t>
            </a:r>
            <a:endParaRPr lang="en-US" dirty="0"/>
          </a:p>
        </p:txBody>
      </p:sp>
      <p:sp>
        <p:nvSpPr>
          <p:cNvPr id="4" name="Slide Number Placeholder 3"/>
          <p:cNvSpPr>
            <a:spLocks noGrp="1"/>
          </p:cNvSpPr>
          <p:nvPr>
            <p:ph type="sldNum" sz="quarter" idx="10"/>
          </p:nvPr>
        </p:nvSpPr>
        <p:spPr/>
        <p:txBody>
          <a:bodyPr/>
          <a:lstStyle/>
          <a:p>
            <a:fld id="{ECFE1919-998C-4929-B807-19CF0767D030}" type="slidenum">
              <a:rPr lang="en-US" smtClean="0"/>
              <a:t>10</a:t>
            </a:fld>
            <a:endParaRPr lang="en-US"/>
          </a:p>
        </p:txBody>
      </p:sp>
    </p:spTree>
    <p:extLst>
      <p:ext uri="{BB962C8B-B14F-4D97-AF65-F5344CB8AC3E}">
        <p14:creationId xmlns:p14="http://schemas.microsoft.com/office/powerpoint/2010/main" val="424714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3C0E0-29B6-48CB-B16C-7A8F02EA1BAB}"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242157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3C0E0-29B6-48CB-B16C-7A8F02EA1BAB}"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57017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3C0E0-29B6-48CB-B16C-7A8F02EA1BAB}"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197286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3C0E0-29B6-48CB-B16C-7A8F02EA1BAB}"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113716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3C0E0-29B6-48CB-B16C-7A8F02EA1BAB}"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95649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3C0E0-29B6-48CB-B16C-7A8F02EA1BAB}"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223906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3C0E0-29B6-48CB-B16C-7A8F02EA1BAB}"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276311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3C0E0-29B6-48CB-B16C-7A8F02EA1BAB}"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76981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3C0E0-29B6-48CB-B16C-7A8F02EA1BAB}"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416935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3C0E0-29B6-48CB-B16C-7A8F02EA1BAB}"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42441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3C0E0-29B6-48CB-B16C-7A8F02EA1BAB}"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B0A14-D9B1-4960-93F1-F73CCB244B53}" type="slidenum">
              <a:rPr lang="en-US" smtClean="0"/>
              <a:t>‹#›</a:t>
            </a:fld>
            <a:endParaRPr lang="en-US"/>
          </a:p>
        </p:txBody>
      </p:sp>
    </p:spTree>
    <p:extLst>
      <p:ext uri="{BB962C8B-B14F-4D97-AF65-F5344CB8AC3E}">
        <p14:creationId xmlns:p14="http://schemas.microsoft.com/office/powerpoint/2010/main" val="94003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3C0E0-29B6-48CB-B16C-7A8F02EA1BAB}" type="datetimeFigureOut">
              <a:rPr lang="en-US" smtClean="0"/>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B0A14-D9B1-4960-93F1-F73CCB244B53}" type="slidenum">
              <a:rPr lang="en-US" smtClean="0"/>
              <a:t>‹#›</a:t>
            </a:fld>
            <a:endParaRPr lang="en-US"/>
          </a:p>
        </p:txBody>
      </p:sp>
    </p:spTree>
    <p:extLst>
      <p:ext uri="{BB962C8B-B14F-4D97-AF65-F5344CB8AC3E}">
        <p14:creationId xmlns:p14="http://schemas.microsoft.com/office/powerpoint/2010/main" val="758370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cid:1d01a94e-a5a4-4221-91a4-ce97fc0d0055"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cid:8189afa3-4928-4784-958e-87fc406b305f"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6.xml"/><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xml"/><Relationship Id="rId5" Type="http://schemas.openxmlformats.org/officeDocument/2006/relationships/slide" Target="slide7.xml"/><Relationship Id="rId10" Type="http://schemas.openxmlformats.org/officeDocument/2006/relationships/image" Target="../media/image8.jpg"/><Relationship Id="rId4" Type="http://schemas.openxmlformats.org/officeDocument/2006/relationships/image" Target="../media/image5.jpg"/><Relationship Id="rId9" Type="http://schemas.openxmlformats.org/officeDocument/2006/relationships/slide" Target="slide9.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69" y="0"/>
            <a:ext cx="9828270" cy="6858000"/>
          </a:xfrm>
          <a:prstGeom prst="rect">
            <a:avLst/>
          </a:prstGeom>
        </p:spPr>
      </p:pic>
      <p:sp>
        <p:nvSpPr>
          <p:cNvPr id="6" name="Content Placeholder 2">
            <a:extLst>
              <a:ext uri="{FF2B5EF4-FFF2-40B4-BE49-F238E27FC236}">
                <a16:creationId xmlns:a16="http://schemas.microsoft.com/office/drawing/2014/main" xmlns="" id="{6639FEC7-C13B-4D69-903F-CC5A2A5924DA}"/>
              </a:ext>
            </a:extLst>
          </p:cNvPr>
          <p:cNvSpPr txBox="1">
            <a:spLocks/>
          </p:cNvSpPr>
          <p:nvPr/>
        </p:nvSpPr>
        <p:spPr>
          <a:xfrm>
            <a:off x="300336" y="2209800"/>
            <a:ext cx="7776864" cy="1676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SG" sz="4000" b="1" dirty="0" smtClean="0">
                <a:solidFill>
                  <a:schemeClr val="tx1"/>
                </a:solidFill>
                <a:latin typeface="Times New Roman" panose="02020603050405020304" pitchFamily="18" charset="0"/>
                <a:cs typeface="Times New Roman" panose="02020603050405020304" pitchFamily="18" charset="0"/>
              </a:rPr>
              <a:t>TẬP HUẤN KIỂM TRA ĐÁNH GIÁ TH</a:t>
            </a:r>
            <a:r>
              <a:rPr lang="vi-VN" sz="4000" b="1" dirty="0" smtClean="0">
                <a:solidFill>
                  <a:schemeClr val="tx1"/>
                </a:solidFill>
                <a:latin typeface="Times New Roman" panose="02020603050405020304" pitchFamily="18" charset="0"/>
                <a:cs typeface="Times New Roman" panose="02020603050405020304" pitchFamily="18" charset="0"/>
              </a:rPr>
              <a:t>Ư</a:t>
            </a:r>
            <a:r>
              <a:rPr lang="en-SG" sz="4000" b="1" dirty="0" smtClean="0">
                <a:solidFill>
                  <a:schemeClr val="tx1"/>
                </a:solidFill>
                <a:latin typeface="Times New Roman" panose="02020603050405020304" pitchFamily="18" charset="0"/>
                <a:cs typeface="Times New Roman" panose="02020603050405020304" pitchFamily="18" charset="0"/>
              </a:rPr>
              <a:t>ỜNG XUYÊN</a:t>
            </a:r>
          </a:p>
          <a:p>
            <a:endParaRPr lang="en-SG" sz="40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1000" y="3773269"/>
            <a:ext cx="8064896" cy="646331"/>
          </a:xfrm>
          <a:prstGeom prst="rect">
            <a:avLst/>
          </a:prstGeom>
          <a:noFill/>
        </p:spPr>
        <p:txBody>
          <a:bodyPr wrap="square" rtlCol="0">
            <a:spAutoFit/>
          </a:bodyPr>
          <a:lstStyle/>
          <a:p>
            <a:r>
              <a:rPr lang="en-SG" b="1" dirty="0">
                <a:latin typeface="Times New Roman" panose="02020603050405020304" pitchFamily="18" charset="0"/>
                <a:cs typeface="Times New Roman" panose="02020603050405020304" pitchFamily="18" charset="0"/>
              </a:rPr>
              <a:t>(THEO TT 30 VÀ TT22 &amp; THEO H</a:t>
            </a:r>
            <a:r>
              <a:rPr lang="vi-VN" b="1" dirty="0">
                <a:latin typeface="Times New Roman" panose="02020603050405020304" pitchFamily="18" charset="0"/>
                <a:cs typeface="Times New Roman" panose="02020603050405020304" pitchFamily="18" charset="0"/>
              </a:rPr>
              <a:t>Ư</a:t>
            </a:r>
            <a:r>
              <a:rPr lang="en-SG" b="1" dirty="0">
                <a:latin typeface="Times New Roman" panose="02020603050405020304" pitchFamily="18" charset="0"/>
                <a:cs typeface="Times New Roman" panose="02020603050405020304" pitchFamily="18" charset="0"/>
              </a:rPr>
              <a:t>ỚNG PHÁT TRIỂN NĂNG LỰC HS)</a:t>
            </a:r>
          </a:p>
          <a:p>
            <a:endParaRPr lang="en-US" dirty="0"/>
          </a:p>
        </p:txBody>
      </p:sp>
      <p:sp>
        <p:nvSpPr>
          <p:cNvPr id="8" name="TextBox 7"/>
          <p:cNvSpPr txBox="1"/>
          <p:nvPr/>
        </p:nvSpPr>
        <p:spPr>
          <a:xfrm>
            <a:off x="2133600" y="4495800"/>
            <a:ext cx="3888432" cy="707886"/>
          </a:xfrm>
          <a:prstGeom prst="rect">
            <a:avLst/>
          </a:prstGeom>
          <a:noFill/>
        </p:spPr>
        <p:txBody>
          <a:bodyPr wrap="square" rtlCol="0">
            <a:spAutoFit/>
          </a:bodyPr>
          <a:lstStyle/>
          <a:p>
            <a:r>
              <a:rPr lang="en-SG" sz="2000" b="1" i="1" dirty="0">
                <a:latin typeface="Times New Roman" panose="02020603050405020304" pitchFamily="18" charset="0"/>
                <a:cs typeface="Times New Roman" panose="02020603050405020304" pitchFamily="18" charset="0"/>
              </a:rPr>
              <a:t>Tp. HCM, </a:t>
            </a:r>
            <a:r>
              <a:rPr lang="en-SG" sz="2000" b="1" i="1" dirty="0" smtClean="0">
                <a:latin typeface="Times New Roman" panose="02020603050405020304" pitchFamily="18" charset="0"/>
                <a:cs typeface="Times New Roman" panose="02020603050405020304" pitchFamily="18" charset="0"/>
              </a:rPr>
              <a:t>18 </a:t>
            </a:r>
            <a:r>
              <a:rPr lang="en-SG" sz="2000" b="1" i="1" dirty="0" err="1">
                <a:latin typeface="Times New Roman" panose="02020603050405020304" pitchFamily="18" charset="0"/>
                <a:cs typeface="Times New Roman" panose="02020603050405020304" pitchFamily="18" charset="0"/>
              </a:rPr>
              <a:t>tháng</a:t>
            </a:r>
            <a:r>
              <a:rPr lang="en-SG" sz="2000" b="1" i="1" dirty="0">
                <a:latin typeface="Times New Roman" panose="02020603050405020304" pitchFamily="18" charset="0"/>
                <a:cs typeface="Times New Roman" panose="02020603050405020304" pitchFamily="18" charset="0"/>
              </a:rPr>
              <a:t> </a:t>
            </a:r>
            <a:r>
              <a:rPr lang="en-SG" sz="2000" b="1" i="1" dirty="0" smtClean="0">
                <a:latin typeface="Times New Roman" panose="02020603050405020304" pitchFamily="18" charset="0"/>
                <a:cs typeface="Times New Roman" panose="02020603050405020304" pitchFamily="18" charset="0"/>
              </a:rPr>
              <a:t>01 </a:t>
            </a:r>
            <a:r>
              <a:rPr lang="en-SG" sz="2000" b="1" i="1" dirty="0" err="1">
                <a:latin typeface="Times New Roman" panose="02020603050405020304" pitchFamily="18" charset="0"/>
                <a:cs typeface="Times New Roman" panose="02020603050405020304" pitchFamily="18" charset="0"/>
              </a:rPr>
              <a:t>năm</a:t>
            </a:r>
            <a:r>
              <a:rPr lang="en-SG" sz="2000" b="1" i="1" dirty="0">
                <a:latin typeface="Times New Roman" panose="02020603050405020304" pitchFamily="18" charset="0"/>
                <a:cs typeface="Times New Roman" panose="02020603050405020304" pitchFamily="18" charset="0"/>
              </a:rPr>
              <a:t> </a:t>
            </a:r>
            <a:r>
              <a:rPr lang="en-SG" sz="2000" b="1" i="1" dirty="0" smtClean="0">
                <a:latin typeface="Times New Roman" panose="02020603050405020304" pitchFamily="18" charset="0"/>
                <a:cs typeface="Times New Roman" panose="02020603050405020304" pitchFamily="18" charset="0"/>
              </a:rPr>
              <a:t>2018</a:t>
            </a:r>
            <a:endParaRPr lang="en-SG" sz="2000" b="1" i="1" dirty="0">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47949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pic>
        <p:nvPicPr>
          <p:cNvPr id="5" name="Content Placeholder 4">
            <a:extLst>
              <a:ext uri="{FF2B5EF4-FFF2-40B4-BE49-F238E27FC236}">
                <a16:creationId xmlns:a16="http://schemas.microsoft.com/office/drawing/2014/main" xmlns="" id="{0EBA94DC-E657-416F-9918-6D96379BBE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500" y="-1179512"/>
            <a:ext cx="9001000" cy="9145016"/>
          </a:xfrm>
          <a:prstGeom prst="rect">
            <a:avLst/>
          </a:prstGeom>
        </p:spPr>
      </p:pic>
    </p:spTree>
    <p:extLst>
      <p:ext uri="{BB962C8B-B14F-4D97-AF65-F5344CB8AC3E}">
        <p14:creationId xmlns:p14="http://schemas.microsoft.com/office/powerpoint/2010/main" val="84588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
            <a:ext cx="9654838" cy="7200900"/>
          </a:xfrm>
          <a:prstGeom prst="rect">
            <a:avLst/>
          </a:prstGeom>
        </p:spPr>
      </p:pic>
      <p:sp>
        <p:nvSpPr>
          <p:cNvPr id="3" name="Title 1">
            <a:extLst>
              <a:ext uri="{FF2B5EF4-FFF2-40B4-BE49-F238E27FC236}">
                <a16:creationId xmlns:a16="http://schemas.microsoft.com/office/drawing/2014/main" xmlns="" id="{4CE7608F-25D1-48BF-B505-A999DD860C10}"/>
              </a:ext>
            </a:extLst>
          </p:cNvPr>
          <p:cNvSpPr txBox="1">
            <a:spLocks/>
          </p:cNvSpPr>
          <p:nvPr/>
        </p:nvSpPr>
        <p:spPr>
          <a:xfrm>
            <a:off x="381000" y="381000"/>
            <a:ext cx="82296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4000" b="1" dirty="0" smtClean="0">
                <a:solidFill>
                  <a:srgbClr val="FF0000"/>
                </a:solidFill>
                <a:latin typeface="Times New Roman" panose="02020603050405020304" pitchFamily="18" charset="0"/>
                <a:cs typeface="Times New Roman" panose="02020603050405020304" pitchFamily="18" charset="0"/>
              </a:rPr>
              <a:t/>
            </a:r>
            <a:br>
              <a:rPr lang="en-SG" sz="4000" b="1" dirty="0" smtClean="0">
                <a:solidFill>
                  <a:srgbClr val="FF0000"/>
                </a:solidFill>
                <a:latin typeface="Times New Roman" panose="02020603050405020304" pitchFamily="18" charset="0"/>
                <a:cs typeface="Times New Roman" panose="02020603050405020304" pitchFamily="18" charset="0"/>
              </a:rPr>
            </a:br>
            <a:r>
              <a:rPr lang="en-SG" sz="4000" b="1" dirty="0" err="1" smtClean="0">
                <a:solidFill>
                  <a:srgbClr val="FF0000"/>
                </a:solidFill>
                <a:latin typeface="Times New Roman" panose="02020603050405020304" pitchFamily="18" charset="0"/>
                <a:cs typeface="Times New Roman" panose="02020603050405020304" pitchFamily="18" charset="0"/>
              </a:rPr>
              <a:t>Đánh</a:t>
            </a:r>
            <a:r>
              <a:rPr lang="en-SG" sz="4000" b="1" dirty="0" smtClean="0">
                <a:solidFill>
                  <a:srgbClr val="FF0000"/>
                </a:solidFill>
                <a:latin typeface="Times New Roman" panose="02020603050405020304" pitchFamily="18" charset="0"/>
                <a:cs typeface="Times New Roman" panose="02020603050405020304" pitchFamily="18" charset="0"/>
              </a:rPr>
              <a:t> </a:t>
            </a:r>
            <a:r>
              <a:rPr lang="en-SG" sz="4000" b="1" dirty="0" err="1" smtClean="0">
                <a:solidFill>
                  <a:srgbClr val="FF0000"/>
                </a:solidFill>
                <a:latin typeface="Times New Roman" panose="02020603050405020304" pitchFamily="18" charset="0"/>
                <a:cs typeface="Times New Roman" panose="02020603050405020304" pitchFamily="18" charset="0"/>
              </a:rPr>
              <a:t>giá</a:t>
            </a:r>
            <a:r>
              <a:rPr lang="en-SG" sz="4000" b="1" dirty="0" smtClean="0">
                <a:solidFill>
                  <a:srgbClr val="FF0000"/>
                </a:solidFill>
                <a:latin typeface="Times New Roman" panose="02020603050405020304" pitchFamily="18" charset="0"/>
                <a:cs typeface="Times New Roman" panose="02020603050405020304" pitchFamily="18" charset="0"/>
              </a:rPr>
              <a:t> </a:t>
            </a:r>
            <a:r>
              <a:rPr lang="en-SG" sz="4000" b="1" dirty="0" err="1" smtClean="0">
                <a:solidFill>
                  <a:srgbClr val="FF0000"/>
                </a:solidFill>
                <a:latin typeface="Times New Roman" panose="02020603050405020304" pitchFamily="18" charset="0"/>
                <a:cs typeface="Times New Roman" panose="02020603050405020304" pitchFamily="18" charset="0"/>
              </a:rPr>
              <a:t>th</a:t>
            </a:r>
            <a:r>
              <a:rPr lang="vi-VN" sz="4000" b="1" dirty="0" smtClean="0">
                <a:solidFill>
                  <a:srgbClr val="FF0000"/>
                </a:solidFill>
                <a:latin typeface="Times New Roman" panose="02020603050405020304" pitchFamily="18" charset="0"/>
                <a:cs typeface="Times New Roman" panose="02020603050405020304" pitchFamily="18" charset="0"/>
              </a:rPr>
              <a:t>ư</a:t>
            </a:r>
            <a:r>
              <a:rPr lang="en-SG" sz="4000" b="1" dirty="0" err="1" smtClean="0">
                <a:solidFill>
                  <a:srgbClr val="FF0000"/>
                </a:solidFill>
                <a:latin typeface="Times New Roman" panose="02020603050405020304" pitchFamily="18" charset="0"/>
                <a:cs typeface="Times New Roman" panose="02020603050405020304" pitchFamily="18" charset="0"/>
              </a:rPr>
              <a:t>ờng</a:t>
            </a:r>
            <a:r>
              <a:rPr lang="en-SG" sz="4000" b="1" dirty="0" smtClean="0">
                <a:solidFill>
                  <a:srgbClr val="FF0000"/>
                </a:solidFill>
                <a:latin typeface="Times New Roman" panose="02020603050405020304" pitchFamily="18" charset="0"/>
                <a:cs typeface="Times New Roman" panose="02020603050405020304" pitchFamily="18" charset="0"/>
              </a:rPr>
              <a:t> </a:t>
            </a:r>
            <a:r>
              <a:rPr lang="en-SG" sz="4000" b="1" dirty="0" err="1" smtClean="0">
                <a:solidFill>
                  <a:srgbClr val="FF0000"/>
                </a:solidFill>
                <a:latin typeface="Times New Roman" panose="02020603050405020304" pitchFamily="18" charset="0"/>
                <a:cs typeface="Times New Roman" panose="02020603050405020304" pitchFamily="18" charset="0"/>
              </a:rPr>
              <a:t>xuyên</a:t>
            </a:r>
            <a:endParaRPr lang="en-SG" sz="40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xmlns="" id="{CD44C0AA-852E-4B08-9E6E-C48B3998B799}"/>
              </a:ext>
            </a:extLst>
          </p:cNvPr>
          <p:cNvSpPr txBox="1">
            <a:spLocks/>
          </p:cNvSpPr>
          <p:nvPr/>
        </p:nvSpPr>
        <p:spPr>
          <a:xfrm>
            <a:off x="838200" y="1371600"/>
            <a:ext cx="7467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SG" sz="2800" b="1" i="1" dirty="0" smtClean="0"/>
              <a:t>1. </a:t>
            </a:r>
            <a:r>
              <a:rPr lang="en-SG" sz="2800" b="1" i="1" dirty="0" err="1" smtClean="0"/>
              <a:t>Mục</a:t>
            </a:r>
            <a:r>
              <a:rPr lang="en-SG" sz="2800" b="1" i="1" dirty="0" smtClean="0"/>
              <a:t> </a:t>
            </a:r>
            <a:r>
              <a:rPr lang="en-SG" sz="2800" b="1" i="1" dirty="0" err="1" smtClean="0"/>
              <a:t>đích</a:t>
            </a:r>
            <a:r>
              <a:rPr lang="en-SG" sz="2800" b="1" i="1" dirty="0" smtClean="0"/>
              <a:t>:</a:t>
            </a:r>
          </a:p>
          <a:p>
            <a:pPr algn="just"/>
            <a:r>
              <a:rPr lang="vi-VN" sz="2800" dirty="0" smtClean="0"/>
              <a:t>Cung cấp những thông tin về tiến bộ của </a:t>
            </a:r>
            <a:r>
              <a:rPr lang="en-SG" sz="2800" dirty="0" smtClean="0"/>
              <a:t>HS</a:t>
            </a:r>
            <a:r>
              <a:rPr lang="vi-VN" sz="2800" dirty="0" smtClean="0"/>
              <a:t> trong học tập;</a:t>
            </a:r>
            <a:endParaRPr lang="en-SG" sz="2800" dirty="0" smtClean="0"/>
          </a:p>
          <a:p>
            <a:pPr algn="just"/>
            <a:r>
              <a:rPr lang="vi-VN" sz="2800" dirty="0" smtClean="0"/>
              <a:t>Giáo viên có thể nắm bắt được điểm mạnh và hạn chế của học sinh trong suốt quá trình học;</a:t>
            </a:r>
            <a:endParaRPr lang="en-SG" sz="2800" dirty="0" smtClean="0"/>
          </a:p>
          <a:p>
            <a:pPr algn="just"/>
            <a:r>
              <a:rPr lang="vi-VN" sz="2800" dirty="0" smtClean="0"/>
              <a:t>Giúp giáo viên có cơ sở để kịp thời hỗ trợ, khuyến khích học sinh học hiệu quả hơn;</a:t>
            </a:r>
            <a:endParaRPr lang="en-SG" sz="2800" dirty="0" smtClean="0"/>
          </a:p>
          <a:p>
            <a:pPr algn="just"/>
            <a:r>
              <a:rPr lang="vi-VN" sz="2800" dirty="0" smtClean="0"/>
              <a:t>Giáo viên có thể kịp thời điều chỉnh phương pháp, kỹ thuật, tài liệu giảng dạy.</a:t>
            </a:r>
            <a:endParaRPr lang="en-SG" sz="2800" dirty="0" smtClean="0"/>
          </a:p>
          <a:p>
            <a:pPr marL="457200" indent="-457200">
              <a:buFont typeface="Arial" pitchFamily="34" charset="0"/>
              <a:buAutoNum type="arabicPeriod"/>
            </a:pPr>
            <a:endParaRPr lang="en-SG" sz="2800" dirty="0"/>
          </a:p>
        </p:txBody>
      </p:sp>
    </p:spTree>
    <p:extLst>
      <p:ext uri="{BB962C8B-B14F-4D97-AF65-F5344CB8AC3E}">
        <p14:creationId xmlns:p14="http://schemas.microsoft.com/office/powerpoint/2010/main" val="2616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9450503" cy="7048500"/>
          </a:xfrm>
          <a:prstGeom prst="rect">
            <a:avLst/>
          </a:prstGeom>
        </p:spPr>
      </p:pic>
      <p:sp>
        <p:nvSpPr>
          <p:cNvPr id="7" name="Content Placeholder 2">
            <a:extLst>
              <a:ext uri="{FF2B5EF4-FFF2-40B4-BE49-F238E27FC236}">
                <a16:creationId xmlns:a16="http://schemas.microsoft.com/office/drawing/2014/main" xmlns="" id="{751B38AA-B3BB-4295-911A-838D0F92287A}"/>
              </a:ext>
            </a:extLst>
          </p:cNvPr>
          <p:cNvSpPr>
            <a:spLocks noGrp="1"/>
          </p:cNvSpPr>
          <p:nvPr>
            <p:ph idx="1"/>
          </p:nvPr>
        </p:nvSpPr>
        <p:spPr>
          <a:xfrm>
            <a:off x="762000" y="1048927"/>
            <a:ext cx="7633742" cy="4970873"/>
          </a:xfrm>
        </p:spPr>
        <p:txBody>
          <a:bodyPr>
            <a:normAutofit/>
          </a:bodyPr>
          <a:lstStyle/>
          <a:p>
            <a:pPr marL="0" indent="0" algn="just">
              <a:buNone/>
            </a:pPr>
            <a:r>
              <a:rPr lang="en-SG" sz="2800" b="1" dirty="0"/>
              <a:t>2. </a:t>
            </a:r>
            <a:r>
              <a:rPr lang="vi-VN" sz="2800" b="1" i="1" dirty="0"/>
              <a:t>Nguyên tắc cơ bản của đánh giá thường xuyên</a:t>
            </a:r>
            <a:endParaRPr lang="en-SG" sz="2800" b="1" i="1" dirty="0"/>
          </a:p>
          <a:p>
            <a:pPr lvl="0" algn="just"/>
            <a:r>
              <a:rPr lang="vi-VN" sz="2800" dirty="0"/>
              <a:t>Kết hợp nhiều hình thức đánh giá khác nhau để có thông tin toàn diện về mức độ phát triển kiến thức và các kỹ năng của học sinh;</a:t>
            </a:r>
            <a:endParaRPr lang="en-SG" sz="2800" dirty="0"/>
          </a:p>
          <a:p>
            <a:pPr lvl="0" algn="just"/>
            <a:r>
              <a:rPr lang="vi-VN" sz="2800" dirty="0"/>
              <a:t>Đánh giá thường xuyên cần được thực hiện liên tục và thường xuyên;</a:t>
            </a:r>
            <a:endParaRPr lang="en-SG" sz="2800" dirty="0"/>
          </a:p>
          <a:p>
            <a:pPr lvl="0" algn="just"/>
            <a:r>
              <a:rPr lang="vi-VN" sz="2800" dirty="0"/>
              <a:t>Phản hồi của kết quả đánh giá cần được cung cấp kịp thời cho học sinh.</a:t>
            </a:r>
            <a:endParaRPr lang="en-SG" sz="2800" dirty="0"/>
          </a:p>
          <a:p>
            <a:pPr lvl="0" algn="just"/>
            <a:r>
              <a:rPr lang="en-US" sz="2800" dirty="0" err="1"/>
              <a:t>Không</a:t>
            </a:r>
            <a:r>
              <a:rPr lang="en-US" sz="2800" dirty="0"/>
              <a:t> </a:t>
            </a:r>
            <a:r>
              <a:rPr lang="en-US" sz="2800" dirty="0" err="1"/>
              <a:t>dùng</a:t>
            </a:r>
            <a:r>
              <a:rPr lang="en-US" sz="2800" dirty="0"/>
              <a:t> </a:t>
            </a:r>
            <a:r>
              <a:rPr lang="en-US" sz="2800" dirty="0" err="1"/>
              <a:t>điểm</a:t>
            </a:r>
            <a:r>
              <a:rPr lang="en-US" sz="2800" dirty="0"/>
              <a:t> </a:t>
            </a:r>
            <a:r>
              <a:rPr lang="en-US" sz="2800" dirty="0" err="1"/>
              <a:t>số</a:t>
            </a:r>
            <a:r>
              <a:rPr lang="en-US" sz="2800" dirty="0"/>
              <a:t> </a:t>
            </a:r>
            <a:r>
              <a:rPr lang="en-US" sz="2800" dirty="0" err="1"/>
              <a:t>để</a:t>
            </a:r>
            <a:r>
              <a:rPr lang="en-US" sz="2800" dirty="0"/>
              <a:t> </a:t>
            </a:r>
            <a:r>
              <a:rPr lang="en-US" sz="2800" dirty="0" err="1"/>
              <a:t>đánh</a:t>
            </a:r>
            <a:r>
              <a:rPr lang="en-US" sz="2800" dirty="0"/>
              <a:t> </a:t>
            </a:r>
            <a:r>
              <a:rPr lang="en-US" sz="2800" dirty="0" err="1"/>
              <a:t>giá</a:t>
            </a:r>
            <a:r>
              <a:rPr lang="en-US" sz="2800" dirty="0"/>
              <a:t> </a:t>
            </a:r>
            <a:r>
              <a:rPr lang="en-US" sz="2800" dirty="0" err="1"/>
              <a:t>thường</a:t>
            </a:r>
            <a:r>
              <a:rPr lang="en-US" sz="2800" dirty="0"/>
              <a:t> </a:t>
            </a:r>
            <a:r>
              <a:rPr lang="en-US" sz="2800" dirty="0" err="1"/>
              <a:t>xuyên</a:t>
            </a:r>
            <a:r>
              <a:rPr lang="en-US" sz="2800" dirty="0"/>
              <a:t>.</a:t>
            </a:r>
            <a:endParaRPr lang="en-SG" sz="2800" dirty="0"/>
          </a:p>
          <a:p>
            <a:pPr marL="0" indent="0">
              <a:buNone/>
            </a:pPr>
            <a:endParaRPr lang="en-SG" sz="2800" dirty="0"/>
          </a:p>
        </p:txBody>
      </p:sp>
    </p:spTree>
    <p:extLst>
      <p:ext uri="{BB962C8B-B14F-4D97-AF65-F5344CB8AC3E}">
        <p14:creationId xmlns:p14="http://schemas.microsoft.com/office/powerpoint/2010/main" val="81295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19900"/>
          </a:xfrm>
          <a:prstGeom prst="rect">
            <a:avLst/>
          </a:prstGeom>
        </p:spPr>
      </p:pic>
      <p:sp>
        <p:nvSpPr>
          <p:cNvPr id="5" name="Rectangle 4"/>
          <p:cNvSpPr/>
          <p:nvPr/>
        </p:nvSpPr>
        <p:spPr>
          <a:xfrm>
            <a:off x="762000" y="2706469"/>
            <a:ext cx="7741671" cy="646331"/>
          </a:xfrm>
          <a:prstGeom prst="rect">
            <a:avLst/>
          </a:prstGeom>
        </p:spPr>
        <p:txBody>
          <a:bodyPr wrap="none">
            <a:spAutoFit/>
          </a:bodyPr>
          <a:lstStyle/>
          <a:p>
            <a:r>
              <a:rPr lang="en-SG" sz="3600" b="1" dirty="0" smtClean="0"/>
              <a:t>3. </a:t>
            </a:r>
            <a:r>
              <a:rPr lang="en-SG" sz="3600" b="1" dirty="0" err="1" smtClean="0"/>
              <a:t>Các</a:t>
            </a:r>
            <a:r>
              <a:rPr lang="en-SG" sz="3600" b="1" dirty="0" smtClean="0"/>
              <a:t> </a:t>
            </a:r>
            <a:r>
              <a:rPr lang="en-SG" sz="3600" b="1" dirty="0" err="1" smtClean="0"/>
              <a:t>kỹ</a:t>
            </a:r>
            <a:r>
              <a:rPr lang="en-SG" sz="3600" b="1" dirty="0" smtClean="0"/>
              <a:t> </a:t>
            </a:r>
            <a:r>
              <a:rPr lang="en-SG" sz="3600" b="1" dirty="0" err="1" smtClean="0"/>
              <a:t>thuật</a:t>
            </a:r>
            <a:r>
              <a:rPr lang="en-SG" sz="3600" b="1" dirty="0" smtClean="0"/>
              <a:t> </a:t>
            </a:r>
            <a:r>
              <a:rPr lang="en-SG" sz="3600" b="1" dirty="0" err="1" smtClean="0"/>
              <a:t>đánh</a:t>
            </a:r>
            <a:r>
              <a:rPr lang="en-SG" sz="3600" b="1" dirty="0" smtClean="0"/>
              <a:t> </a:t>
            </a:r>
            <a:r>
              <a:rPr lang="en-SG" sz="3600" b="1" dirty="0" err="1" smtClean="0"/>
              <a:t>giá</a:t>
            </a:r>
            <a:r>
              <a:rPr lang="en-SG" sz="3600" b="1" dirty="0" smtClean="0"/>
              <a:t> </a:t>
            </a:r>
            <a:r>
              <a:rPr lang="en-SG" sz="3600" b="1" dirty="0" err="1" smtClean="0"/>
              <a:t>th</a:t>
            </a:r>
            <a:r>
              <a:rPr lang="vi-VN" sz="3600" b="1" dirty="0" smtClean="0"/>
              <a:t>ư</a:t>
            </a:r>
            <a:r>
              <a:rPr lang="en-SG" sz="3600" b="1" dirty="0" err="1" smtClean="0"/>
              <a:t>ờng</a:t>
            </a:r>
            <a:r>
              <a:rPr lang="en-SG" sz="3600" b="1" dirty="0" smtClean="0"/>
              <a:t> </a:t>
            </a:r>
            <a:r>
              <a:rPr lang="en-SG" sz="3600" b="1" dirty="0" err="1" smtClean="0"/>
              <a:t>xuyên</a:t>
            </a:r>
            <a:r>
              <a:rPr lang="en-SG" sz="3600" b="1" dirty="0" smtClean="0"/>
              <a:t>.</a:t>
            </a:r>
            <a:endParaRPr lang="en-SG" sz="3600" b="1" dirty="0"/>
          </a:p>
        </p:txBody>
      </p:sp>
    </p:spTree>
    <p:extLst>
      <p:ext uri="{BB962C8B-B14F-4D97-AF65-F5344CB8AC3E}">
        <p14:creationId xmlns:p14="http://schemas.microsoft.com/office/powerpoint/2010/main" val="161008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81000"/>
            <a:ext cx="6172200" cy="6172200"/>
          </a:xfrm>
          <a:prstGeom prst="rect">
            <a:avLst/>
          </a:prstGeom>
        </p:spPr>
      </p:pic>
      <p:sp>
        <p:nvSpPr>
          <p:cNvPr id="6" name="Rectangle 5"/>
          <p:cNvSpPr/>
          <p:nvPr/>
        </p:nvSpPr>
        <p:spPr>
          <a:xfrm>
            <a:off x="1752600" y="3200400"/>
            <a:ext cx="54864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3579674"/>
            <a:ext cx="7391400" cy="1754326"/>
          </a:xfrm>
          <a:prstGeom prst="rect">
            <a:avLst/>
          </a:prstGeom>
        </p:spPr>
        <p:txBody>
          <a:bodyPr wrap="square">
            <a:spAutoFit/>
          </a:bodyPr>
          <a:lstStyle/>
          <a:p>
            <a:pPr algn="ctr"/>
            <a:r>
              <a:rPr lang="en-SG" sz="5400" b="1" i="1" dirty="0" smtClean="0">
                <a:solidFill>
                  <a:srgbClr val="FF0000"/>
                </a:solidFill>
                <a:latin typeface=".VnVogue" pitchFamily="34" charset="0"/>
              </a:rPr>
              <a:t>3.1. Observing </a:t>
            </a:r>
          </a:p>
          <a:p>
            <a:pPr algn="ctr"/>
            <a:r>
              <a:rPr lang="en-SG" sz="5400" b="1" i="1" dirty="0" smtClean="0">
                <a:solidFill>
                  <a:srgbClr val="FF0000"/>
                </a:solidFill>
                <a:latin typeface=".VnVogue" pitchFamily="34" charset="0"/>
              </a:rPr>
              <a:t>(</a:t>
            </a:r>
            <a:r>
              <a:rPr lang="en-SG" sz="5400" b="1" i="1" dirty="0" err="1" smtClean="0">
                <a:solidFill>
                  <a:srgbClr val="FF0000"/>
                </a:solidFill>
                <a:latin typeface=".VnVogue" pitchFamily="34" charset="0"/>
              </a:rPr>
              <a:t>Quan</a:t>
            </a:r>
            <a:r>
              <a:rPr lang="en-SG" sz="5400" b="1" i="1" dirty="0" smtClean="0">
                <a:solidFill>
                  <a:srgbClr val="FF0000"/>
                </a:solidFill>
                <a:latin typeface=".VnVogue" pitchFamily="34" charset="0"/>
              </a:rPr>
              <a:t> s</a:t>
            </a:r>
            <a:r>
              <a:rPr lang="vi-VN" sz="5400" b="1" i="1" dirty="0">
                <a:solidFill>
                  <a:srgbClr val="FF0000"/>
                </a:solidFill>
                <a:latin typeface=".VnVogue" pitchFamily="34" charset="0"/>
              </a:rPr>
              <a:t>á</a:t>
            </a:r>
            <a:r>
              <a:rPr lang="en-SG" sz="5400" b="1" i="1" dirty="0" smtClean="0">
                <a:solidFill>
                  <a:srgbClr val="FF0000"/>
                </a:solidFill>
                <a:latin typeface=".VnVogue" pitchFamily="34" charset="0"/>
              </a:rPr>
              <a:t>t)</a:t>
            </a:r>
          </a:p>
        </p:txBody>
      </p:sp>
    </p:spTree>
    <p:extLst>
      <p:ext uri="{BB962C8B-B14F-4D97-AF65-F5344CB8AC3E}">
        <p14:creationId xmlns:p14="http://schemas.microsoft.com/office/powerpoint/2010/main" val="226174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87"/>
            <a:ext cx="9144000" cy="6843826"/>
          </a:xfrm>
          <a:prstGeom prst="rect">
            <a:avLst/>
          </a:prstGeom>
        </p:spPr>
      </p:pic>
      <p:sp>
        <p:nvSpPr>
          <p:cNvPr id="6" name="Rectangle 5"/>
          <p:cNvSpPr/>
          <p:nvPr/>
        </p:nvSpPr>
        <p:spPr>
          <a:xfrm>
            <a:off x="6248400" y="381000"/>
            <a:ext cx="990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2133600"/>
            <a:ext cx="990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00400" y="1981200"/>
            <a:ext cx="1143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1752600"/>
            <a:ext cx="1143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 y="3733800"/>
            <a:ext cx="1143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69596" y="4114800"/>
            <a:ext cx="1143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72200" y="3962400"/>
            <a:ext cx="1143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48400" y="5334000"/>
            <a:ext cx="1143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86200" y="5257800"/>
            <a:ext cx="1143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xmlns="" id="{A38E298F-33DF-4E5E-BFBA-0532D3B9B0FE}"/>
              </a:ext>
            </a:extLst>
          </p:cNvPr>
          <p:cNvSpPr txBox="1">
            <a:spLocks/>
          </p:cNvSpPr>
          <p:nvPr/>
        </p:nvSpPr>
        <p:spPr>
          <a:xfrm>
            <a:off x="685800" y="980728"/>
            <a:ext cx="7633742" cy="48988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SG" b="1" dirty="0" smtClean="0"/>
          </a:p>
          <a:p>
            <a:pPr algn="just"/>
            <a:r>
              <a:rPr lang="en-US" dirty="0" smtClean="0"/>
              <a:t>­</a:t>
            </a:r>
            <a:r>
              <a:rPr lang="en-US" b="1" dirty="0" err="1" smtClean="0"/>
              <a:t>Xác</a:t>
            </a:r>
            <a:r>
              <a:rPr lang="en-US" b="1" dirty="0" smtClean="0"/>
              <a:t> </a:t>
            </a:r>
            <a:r>
              <a:rPr lang="en-US" b="1" dirty="0" err="1" smtClean="0"/>
              <a:t>định</a:t>
            </a:r>
            <a:r>
              <a:rPr lang="en-US" b="1" dirty="0" smtClean="0"/>
              <a:t> </a:t>
            </a:r>
            <a:r>
              <a:rPr lang="en-US" b="1" dirty="0" err="1" smtClean="0"/>
              <a:t>các</a:t>
            </a:r>
            <a:r>
              <a:rPr lang="en-US" b="1" dirty="0" smtClean="0"/>
              <a:t> </a:t>
            </a:r>
            <a:r>
              <a:rPr lang="en-US" b="1" dirty="0" err="1" smtClean="0"/>
              <a:t>nội</a:t>
            </a:r>
            <a:r>
              <a:rPr lang="en-US" b="1" dirty="0" smtClean="0"/>
              <a:t> dung </a:t>
            </a:r>
            <a:r>
              <a:rPr lang="en-US" b="1" dirty="0" err="1" smtClean="0"/>
              <a:t>chính</a:t>
            </a:r>
            <a:r>
              <a:rPr lang="en-US" b="1" dirty="0" smtClean="0"/>
              <a:t> </a:t>
            </a:r>
            <a:r>
              <a:rPr lang="en-US" b="1" dirty="0" err="1" smtClean="0"/>
              <a:t>cần</a:t>
            </a:r>
            <a:r>
              <a:rPr lang="en-US" b="1" dirty="0" smtClean="0"/>
              <a:t> </a:t>
            </a:r>
            <a:r>
              <a:rPr lang="en-US" b="1" dirty="0" err="1" smtClean="0"/>
              <a:t>đánh</a:t>
            </a:r>
            <a:r>
              <a:rPr lang="en-US" b="1" dirty="0" smtClean="0"/>
              <a:t> </a:t>
            </a:r>
            <a:r>
              <a:rPr lang="en-US" b="1" dirty="0" err="1" smtClean="0"/>
              <a:t>giá</a:t>
            </a:r>
            <a:r>
              <a:rPr lang="en-US" b="1" dirty="0" smtClean="0"/>
              <a:t>. </a:t>
            </a:r>
          </a:p>
          <a:p>
            <a:pPr marL="0" indent="0" algn="just">
              <a:buFont typeface="Arial" pitchFamily="34" charset="0"/>
              <a:buNone/>
            </a:pPr>
            <a:r>
              <a:rPr lang="en-US" dirty="0" smtClean="0"/>
              <a:t>     </a:t>
            </a:r>
            <a:r>
              <a:rPr lang="en-US" dirty="0" err="1" smtClean="0"/>
              <a:t>Ví</a:t>
            </a:r>
            <a:r>
              <a:rPr lang="en-US" dirty="0" smtClean="0"/>
              <a:t> </a:t>
            </a:r>
            <a:r>
              <a:rPr lang="en-US" dirty="0" err="1" smtClean="0"/>
              <a:t>dụ</a:t>
            </a:r>
            <a:r>
              <a:rPr lang="en-US" dirty="0" smtClean="0"/>
              <a:t>, </a:t>
            </a:r>
            <a:r>
              <a:rPr lang="en-US" dirty="0" err="1" smtClean="0"/>
              <a:t>các</a:t>
            </a:r>
            <a:r>
              <a:rPr lang="en-US" dirty="0" smtClean="0"/>
              <a:t> </a:t>
            </a:r>
            <a:r>
              <a:rPr lang="en-US" dirty="0" err="1" smtClean="0"/>
              <a:t>cấu</a:t>
            </a:r>
            <a:r>
              <a:rPr lang="en-US" dirty="0" smtClean="0"/>
              <a:t> </a:t>
            </a:r>
            <a:r>
              <a:rPr lang="en-US" dirty="0" err="1" smtClean="0"/>
              <a:t>trúc</a:t>
            </a:r>
            <a:r>
              <a:rPr lang="en-US" dirty="0" smtClean="0"/>
              <a:t> </a:t>
            </a:r>
            <a:r>
              <a:rPr lang="en-US" dirty="0" err="1" smtClean="0"/>
              <a:t>như</a:t>
            </a:r>
            <a:r>
              <a:rPr lang="en-US" dirty="0" smtClean="0"/>
              <a:t>: Stand up / Sit down / Be quiet / Don’t talk / Come here / Open your book / Close your book.</a:t>
            </a:r>
            <a:endParaRPr lang="en-SG" dirty="0" smtClean="0"/>
          </a:p>
          <a:p>
            <a:pPr algn="just"/>
            <a:r>
              <a:rPr lang="en-US" b="1" dirty="0" err="1" smtClean="0"/>
              <a:t>Lập</a:t>
            </a:r>
            <a:r>
              <a:rPr lang="en-US" b="1" dirty="0" smtClean="0"/>
              <a:t> </a:t>
            </a:r>
            <a:r>
              <a:rPr lang="en-US" b="1" dirty="0" err="1" smtClean="0"/>
              <a:t>bảng</a:t>
            </a:r>
            <a:r>
              <a:rPr lang="en-US" b="1" dirty="0" smtClean="0"/>
              <a:t> (</a:t>
            </a:r>
            <a:r>
              <a:rPr lang="en-US" b="1" dirty="0" err="1" smtClean="0"/>
              <a:t>như</a:t>
            </a:r>
            <a:r>
              <a:rPr lang="en-US" b="1" dirty="0" smtClean="0"/>
              <a:t> </a:t>
            </a:r>
            <a:r>
              <a:rPr lang="en-US" b="1" dirty="0" err="1" smtClean="0"/>
              <a:t>trong</a:t>
            </a:r>
            <a:r>
              <a:rPr lang="en-US" b="1" dirty="0" smtClean="0"/>
              <a:t> </a:t>
            </a:r>
            <a:r>
              <a:rPr lang="en-US" b="1" dirty="0" err="1" smtClean="0"/>
              <a:t>mẫu</a:t>
            </a:r>
            <a:r>
              <a:rPr lang="en-US" b="1" dirty="0" smtClean="0"/>
              <a:t> </a:t>
            </a:r>
            <a:r>
              <a:rPr lang="en-US" b="1" dirty="0" err="1" smtClean="0"/>
              <a:t>dưới</a:t>
            </a:r>
            <a:r>
              <a:rPr lang="en-US" b="1" dirty="0" smtClean="0"/>
              <a:t> </a:t>
            </a:r>
            <a:r>
              <a:rPr lang="en-US" b="1" dirty="0" err="1" smtClean="0"/>
              <a:t>đây</a:t>
            </a:r>
            <a:r>
              <a:rPr lang="en-US" b="1" dirty="0" smtClean="0"/>
              <a:t>).</a:t>
            </a:r>
            <a:endParaRPr lang="en-SG" b="1" dirty="0"/>
          </a:p>
        </p:txBody>
      </p:sp>
    </p:spTree>
    <p:extLst>
      <p:ext uri="{BB962C8B-B14F-4D97-AF65-F5344CB8AC3E}">
        <p14:creationId xmlns:p14="http://schemas.microsoft.com/office/powerpoint/2010/main" val="232581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xmlns="" id="{3FAEF25C-B807-4799-ACE3-A0D81DEA6F4F}"/>
              </a:ext>
            </a:extLst>
          </p:cNvPr>
          <p:cNvSpPr txBox="1">
            <a:spLocks noGrp="1" noChangeArrowheads="1"/>
          </p:cNvSpPr>
          <p:nvPr>
            <p:ph idx="1"/>
          </p:nvPr>
        </p:nvSpPr>
        <p:spPr bwMode="auto">
          <a:xfrm>
            <a:off x="457200" y="549275"/>
            <a:ext cx="8381999" cy="57753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Bef>
                <a:spcPts val="600"/>
              </a:spcBef>
              <a:spcAft>
                <a:spcPts val="600"/>
              </a:spcAft>
            </a:pPr>
            <a:r>
              <a:rPr lang="en-US" sz="1600" b="1" dirty="0">
                <a:solidFill>
                  <a:srgbClr val="000000"/>
                </a:solidFill>
                <a:effectLst/>
                <a:latin typeface="Times New Roman" panose="02020603050405020304" pitchFamily="18" charset="0"/>
                <a:ea typeface="MS Mincho" panose="02020609040205080304" pitchFamily="49" charset="-128"/>
                <a:cs typeface="Minion Pro"/>
              </a:rPr>
              <a:t>Date: </a:t>
            </a:r>
            <a:r>
              <a:rPr lang="en-US" sz="1600" dirty="0">
                <a:solidFill>
                  <a:srgbClr val="000000"/>
                </a:solidFill>
                <a:effectLst/>
                <a:latin typeface="Times New Roman" panose="02020603050405020304" pitchFamily="18" charset="0"/>
                <a:ea typeface="MS Mincho" panose="02020609040205080304" pitchFamily="49" charset="-128"/>
                <a:cs typeface="Minion Pro"/>
              </a:rPr>
              <a:t>…/…./….</a:t>
            </a:r>
            <a:endParaRPr lang="en-SG" sz="1600" dirty="0">
              <a:solidFill>
                <a:srgbClr val="000000"/>
              </a:solidFill>
              <a:effectLst/>
              <a:latin typeface="Minion Pro"/>
              <a:ea typeface="MS Mincho" panose="02020609040205080304" pitchFamily="49" charset="-128"/>
              <a:cs typeface="Minion Pro"/>
            </a:endParaRPr>
          </a:p>
          <a:p>
            <a:pPr algn="just">
              <a:spcBef>
                <a:spcPts val="600"/>
              </a:spcBef>
              <a:spcAft>
                <a:spcPts val="600"/>
              </a:spcAft>
            </a:pPr>
            <a:r>
              <a:rPr lang="en-US" sz="1600" b="1" dirty="0">
                <a:solidFill>
                  <a:srgbClr val="000000"/>
                </a:solidFill>
                <a:effectLst/>
                <a:latin typeface="Times New Roman" panose="02020603050405020304" pitchFamily="18" charset="0"/>
                <a:ea typeface="MS Mincho" panose="02020609040205080304" pitchFamily="49" charset="-128"/>
                <a:cs typeface="Minion Pro"/>
              </a:rPr>
              <a:t>Learning objectives:</a:t>
            </a:r>
            <a:r>
              <a:rPr lang="en-US" sz="1600" dirty="0">
                <a:solidFill>
                  <a:srgbClr val="000000"/>
                </a:solidFill>
                <a:effectLst/>
                <a:latin typeface="Times New Roman" panose="02020603050405020304" pitchFamily="18" charset="0"/>
                <a:ea typeface="MS Mincho" panose="02020609040205080304" pitchFamily="49" charset="-128"/>
                <a:cs typeface="Minion Pro"/>
              </a:rPr>
              <a:t> Giving and responding to classroom instructions: </a:t>
            </a:r>
            <a:r>
              <a:rPr lang="en-SG" sz="1600" dirty="0">
                <a:solidFill>
                  <a:srgbClr val="000000"/>
                </a:solidFill>
                <a:latin typeface="Minion Pro"/>
                <a:ea typeface="MS Mincho" panose="02020609040205080304" pitchFamily="49" charset="-128"/>
                <a:cs typeface="Minion Pro"/>
              </a:rPr>
              <a:t> </a:t>
            </a:r>
          </a:p>
          <a:p>
            <a:pPr marL="0" indent="0" algn="just">
              <a:spcBef>
                <a:spcPts val="600"/>
              </a:spcBef>
              <a:spcAft>
                <a:spcPts val="600"/>
              </a:spcAft>
              <a:buNone/>
            </a:pPr>
            <a:r>
              <a:rPr lang="en-SG" sz="1600" dirty="0">
                <a:solidFill>
                  <a:srgbClr val="000000"/>
                </a:solidFill>
                <a:latin typeface="Minion Pro"/>
                <a:ea typeface="MS Mincho" panose="02020609040205080304" pitchFamily="49" charset="-128"/>
                <a:cs typeface="Minion Pro"/>
              </a:rPr>
              <a:t>      </a:t>
            </a:r>
            <a:r>
              <a:rPr lang="en-US" sz="1600" dirty="0">
                <a:solidFill>
                  <a:srgbClr val="000000"/>
                </a:solidFill>
                <a:effectLst/>
                <a:latin typeface="Times New Roman" panose="02020603050405020304" pitchFamily="18" charset="0"/>
                <a:ea typeface="MS Mincho" panose="02020609040205080304" pitchFamily="49" charset="-128"/>
                <a:cs typeface="Minion Pro"/>
              </a:rPr>
              <a:t>Stand up / Sit down / Be quiet / Don’t talk / Come here / Open your book / Close your book</a:t>
            </a:r>
          </a:p>
          <a:p>
            <a:pPr marL="0" indent="0" algn="just">
              <a:spcBef>
                <a:spcPts val="600"/>
              </a:spcBef>
              <a:spcAft>
                <a:spcPts val="600"/>
              </a:spcAft>
              <a:buNone/>
            </a:pPr>
            <a:endParaRPr lang="en-US" sz="1300" dirty="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r>
              <a:rPr lang="en-US" sz="1300" dirty="0">
                <a:solidFill>
                  <a:srgbClr val="000000"/>
                </a:solidFill>
                <a:effectLst/>
                <a:latin typeface="Times New Roman" panose="02020603050405020304" pitchFamily="18" charset="0"/>
                <a:ea typeface="MS Mincho" panose="02020609040205080304" pitchFamily="49" charset="-128"/>
                <a:cs typeface="Minion Pro"/>
              </a:rPr>
              <a:t>	</a:t>
            </a:r>
            <a:endParaRPr lang="en-SG" sz="1400" dirty="0"/>
          </a:p>
          <a:p>
            <a:pPr marL="0" indent="0" algn="just">
              <a:spcBef>
                <a:spcPts val="600"/>
              </a:spcBef>
              <a:spcAft>
                <a:spcPts val="600"/>
              </a:spcAft>
              <a:buNone/>
            </a:pPr>
            <a:endParaRPr lang="en-SG" sz="1400" dirty="0"/>
          </a:p>
          <a:p>
            <a:pPr marL="0" indent="0" algn="just">
              <a:spcBef>
                <a:spcPts val="600"/>
              </a:spcBef>
              <a:spcAft>
                <a:spcPts val="600"/>
              </a:spcAft>
              <a:buNone/>
            </a:pPr>
            <a:endParaRPr lang="en-SG" sz="1400" dirty="0"/>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SG" sz="1200" dirty="0">
              <a:solidFill>
                <a:srgbClr val="000000"/>
              </a:solidFill>
              <a:effectLst/>
              <a:latin typeface="Minion Pro"/>
              <a:ea typeface="MS Mincho" panose="02020609040205080304" pitchFamily="49" charset="-128"/>
              <a:cs typeface="Minion Pro"/>
            </a:endParaRPr>
          </a:p>
          <a:p>
            <a:pPr marL="90170" indent="0" algn="just">
              <a:spcBef>
                <a:spcPts val="600"/>
              </a:spcBef>
              <a:spcAft>
                <a:spcPts val="600"/>
              </a:spcAft>
              <a:buNone/>
              <a:tabLst>
                <a:tab pos="270510" algn="l"/>
              </a:tabLst>
            </a:pPr>
            <a:endParaRPr lang="en-SG" sz="1200" dirty="0">
              <a:effectLst/>
              <a:latin typeface="Cambria" panose="02040503050406030204" pitchFamily="18" charset="0"/>
              <a:ea typeface="MS Mincho" panose="02020609040205080304" pitchFamily="49" charset="-128"/>
              <a:cs typeface="Times New Roman" panose="02020603050405020304" pitchFamily="18" charset="0"/>
            </a:endParaRPr>
          </a:p>
          <a:p>
            <a:pPr indent="0">
              <a:spcAft>
                <a:spcPts val="0"/>
              </a:spcAft>
              <a:buNone/>
            </a:pPr>
            <a:endParaRPr lang="en-US" sz="1300" dirty="0">
              <a:effectLst/>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spcAft>
                <a:spcPts val="0"/>
              </a:spcAft>
              <a:buNone/>
            </a:pPr>
            <a:endParaRPr lang="en-US" sz="1300" dirty="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spcAft>
                <a:spcPts val="0"/>
              </a:spcAft>
              <a:buNone/>
            </a:pPr>
            <a:endParaRPr lang="en-US" sz="1300" dirty="0">
              <a:effectLst/>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spcAft>
                <a:spcPts val="0"/>
              </a:spcAft>
              <a:buNone/>
            </a:pPr>
            <a:endParaRPr lang="en-US" sz="1300" dirty="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spcAft>
                <a:spcPts val="0"/>
              </a:spcAft>
              <a:buNone/>
            </a:pPr>
            <a:endParaRPr lang="en-US" sz="1300" dirty="0">
              <a:effectLst/>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p:txBody>
      </p:sp>
      <p:graphicFrame>
        <p:nvGraphicFramePr>
          <p:cNvPr id="5" name="Table 4">
            <a:extLst>
              <a:ext uri="{FF2B5EF4-FFF2-40B4-BE49-F238E27FC236}">
                <a16:creationId xmlns:a16="http://schemas.microsoft.com/office/drawing/2014/main" xmlns="" id="{44308524-E9F7-4EC4-81E3-CEBB6F57396D}"/>
              </a:ext>
            </a:extLst>
          </p:cNvPr>
          <p:cNvGraphicFramePr>
            <a:graphicFrameLocks noGrp="1"/>
          </p:cNvGraphicFramePr>
          <p:nvPr>
            <p:extLst>
              <p:ext uri="{D42A27DB-BD31-4B8C-83A1-F6EECF244321}">
                <p14:modId xmlns:p14="http://schemas.microsoft.com/office/powerpoint/2010/main" val="3927230260"/>
              </p:ext>
            </p:extLst>
          </p:nvPr>
        </p:nvGraphicFramePr>
        <p:xfrm>
          <a:off x="609600" y="1981200"/>
          <a:ext cx="8001001" cy="3780572"/>
        </p:xfrm>
        <a:graphic>
          <a:graphicData uri="http://schemas.openxmlformats.org/drawingml/2006/table">
            <a:tbl>
              <a:tblPr firstRow="1" bandRow="1">
                <a:tableStyleId>{5C22544A-7EE6-4342-B048-85BDC9FD1C3A}</a:tableStyleId>
              </a:tblPr>
              <a:tblGrid>
                <a:gridCol w="1535545">
                  <a:extLst>
                    <a:ext uri="{9D8B030D-6E8A-4147-A177-3AD203B41FA5}">
                      <a16:colId xmlns:a16="http://schemas.microsoft.com/office/drawing/2014/main" xmlns="" val="3215737965"/>
                    </a:ext>
                  </a:extLst>
                </a:gridCol>
                <a:gridCol w="727364">
                  <a:extLst>
                    <a:ext uri="{9D8B030D-6E8A-4147-A177-3AD203B41FA5}">
                      <a16:colId xmlns:a16="http://schemas.microsoft.com/office/drawing/2014/main" xmlns="" val="2967236710"/>
                    </a:ext>
                  </a:extLst>
                </a:gridCol>
                <a:gridCol w="727364">
                  <a:extLst>
                    <a:ext uri="{9D8B030D-6E8A-4147-A177-3AD203B41FA5}">
                      <a16:colId xmlns:a16="http://schemas.microsoft.com/office/drawing/2014/main" xmlns="" val="3076381492"/>
                    </a:ext>
                  </a:extLst>
                </a:gridCol>
                <a:gridCol w="808182">
                  <a:extLst>
                    <a:ext uri="{9D8B030D-6E8A-4147-A177-3AD203B41FA5}">
                      <a16:colId xmlns:a16="http://schemas.microsoft.com/office/drawing/2014/main" xmlns="" val="3406809610"/>
                    </a:ext>
                  </a:extLst>
                </a:gridCol>
                <a:gridCol w="727364">
                  <a:extLst>
                    <a:ext uri="{9D8B030D-6E8A-4147-A177-3AD203B41FA5}">
                      <a16:colId xmlns:a16="http://schemas.microsoft.com/office/drawing/2014/main" xmlns="" val="876922764"/>
                    </a:ext>
                  </a:extLst>
                </a:gridCol>
                <a:gridCol w="808182">
                  <a:extLst>
                    <a:ext uri="{9D8B030D-6E8A-4147-A177-3AD203B41FA5}">
                      <a16:colId xmlns:a16="http://schemas.microsoft.com/office/drawing/2014/main" xmlns="" val="2844881976"/>
                    </a:ext>
                  </a:extLst>
                </a:gridCol>
                <a:gridCol w="969818">
                  <a:extLst>
                    <a:ext uri="{9D8B030D-6E8A-4147-A177-3AD203B41FA5}">
                      <a16:colId xmlns:a16="http://schemas.microsoft.com/office/drawing/2014/main" xmlns="" val="223293272"/>
                    </a:ext>
                  </a:extLst>
                </a:gridCol>
                <a:gridCol w="969818">
                  <a:extLst>
                    <a:ext uri="{9D8B030D-6E8A-4147-A177-3AD203B41FA5}">
                      <a16:colId xmlns:a16="http://schemas.microsoft.com/office/drawing/2014/main" xmlns="" val="3709743974"/>
                    </a:ext>
                  </a:extLst>
                </a:gridCol>
                <a:gridCol w="727364">
                  <a:extLst>
                    <a:ext uri="{9D8B030D-6E8A-4147-A177-3AD203B41FA5}">
                      <a16:colId xmlns:a16="http://schemas.microsoft.com/office/drawing/2014/main" xmlns="" val="2373577186"/>
                    </a:ext>
                  </a:extLst>
                </a:gridCol>
              </a:tblGrid>
              <a:tr h="815258">
                <a:tc>
                  <a:txBody>
                    <a:bodyPr/>
                    <a:lstStyle/>
                    <a:p>
                      <a:endParaRPr lang="en-SG" sz="1200" dirty="0"/>
                    </a:p>
                  </a:txBody>
                  <a:tcPr/>
                </a:tc>
                <a:tc>
                  <a:txBody>
                    <a:bodyPr/>
                    <a:lstStyle/>
                    <a:p>
                      <a:pPr algn="ctr"/>
                      <a:r>
                        <a:rPr lang="en-SG" sz="1600" dirty="0">
                          <a:solidFill>
                            <a:srgbClr val="FFFF00"/>
                          </a:solidFill>
                        </a:rPr>
                        <a:t>Stand</a:t>
                      </a:r>
                    </a:p>
                    <a:p>
                      <a:pPr algn="ctr"/>
                      <a:r>
                        <a:rPr lang="en-SG" sz="1600" dirty="0">
                          <a:solidFill>
                            <a:srgbClr val="FFFF00"/>
                          </a:solidFill>
                        </a:rPr>
                        <a:t>up</a:t>
                      </a:r>
                    </a:p>
                  </a:txBody>
                  <a:tcPr/>
                </a:tc>
                <a:tc>
                  <a:txBody>
                    <a:bodyPr/>
                    <a:lstStyle/>
                    <a:p>
                      <a:pPr algn="ctr"/>
                      <a:r>
                        <a:rPr lang="en-SG" sz="1600" dirty="0">
                          <a:solidFill>
                            <a:srgbClr val="FFFF00"/>
                          </a:solidFill>
                        </a:rPr>
                        <a:t>Sit down</a:t>
                      </a:r>
                    </a:p>
                  </a:txBody>
                  <a:tcPr/>
                </a:tc>
                <a:tc>
                  <a:txBody>
                    <a:bodyPr/>
                    <a:lstStyle/>
                    <a:p>
                      <a:pPr algn="ctr"/>
                      <a:r>
                        <a:rPr lang="en-SG" sz="1600" dirty="0">
                          <a:solidFill>
                            <a:srgbClr val="FFFF00"/>
                          </a:solidFill>
                        </a:rPr>
                        <a:t>Be quiet</a:t>
                      </a:r>
                    </a:p>
                  </a:txBody>
                  <a:tcPr/>
                </a:tc>
                <a:tc>
                  <a:txBody>
                    <a:bodyPr/>
                    <a:lstStyle/>
                    <a:p>
                      <a:pPr algn="ctr"/>
                      <a:r>
                        <a:rPr lang="en-SG" sz="1600" dirty="0">
                          <a:solidFill>
                            <a:srgbClr val="FFFF00"/>
                          </a:solidFill>
                        </a:rPr>
                        <a:t>Don’t talk</a:t>
                      </a:r>
                    </a:p>
                  </a:txBody>
                  <a:tcPr/>
                </a:tc>
                <a:tc>
                  <a:txBody>
                    <a:bodyPr/>
                    <a:lstStyle/>
                    <a:p>
                      <a:pPr algn="ctr"/>
                      <a:r>
                        <a:rPr lang="en-SG" sz="1600" dirty="0">
                          <a:solidFill>
                            <a:srgbClr val="FFFF00"/>
                          </a:solidFill>
                        </a:rPr>
                        <a:t>Come here</a:t>
                      </a:r>
                    </a:p>
                  </a:txBody>
                  <a:tcPr/>
                </a:tc>
                <a:tc>
                  <a:txBody>
                    <a:bodyPr/>
                    <a:lstStyle/>
                    <a:p>
                      <a:pPr algn="ctr"/>
                      <a:r>
                        <a:rPr lang="en-SG" sz="1600" dirty="0">
                          <a:solidFill>
                            <a:srgbClr val="FFFF00"/>
                          </a:solidFill>
                        </a:rPr>
                        <a:t>Open your book</a:t>
                      </a:r>
                    </a:p>
                  </a:txBody>
                  <a:tcPr/>
                </a:tc>
                <a:tc>
                  <a:txBody>
                    <a:bodyPr/>
                    <a:lstStyle/>
                    <a:p>
                      <a:pPr algn="ctr"/>
                      <a:r>
                        <a:rPr lang="en-SG" sz="1600" dirty="0">
                          <a:solidFill>
                            <a:srgbClr val="FFFF00"/>
                          </a:solidFill>
                        </a:rPr>
                        <a:t>Close your book</a:t>
                      </a:r>
                    </a:p>
                  </a:txBody>
                  <a:tcPr/>
                </a:tc>
                <a:tc>
                  <a:txBody>
                    <a:bodyPr/>
                    <a:lstStyle/>
                    <a:p>
                      <a:endParaRPr lang="en-SG" sz="2400" dirty="0"/>
                    </a:p>
                  </a:txBody>
                  <a:tcPr/>
                </a:tc>
                <a:extLst>
                  <a:ext uri="{0D108BD9-81ED-4DB2-BD59-A6C34878D82A}">
                    <a16:rowId xmlns:a16="http://schemas.microsoft.com/office/drawing/2014/main" xmlns="" val="5203201"/>
                  </a:ext>
                </a:extLst>
              </a:tr>
              <a:tr h="579383">
                <a:tc>
                  <a:txBody>
                    <a:bodyPr/>
                    <a:lstStyle/>
                    <a:p>
                      <a:r>
                        <a:rPr lang="en-SG" sz="1800" b="1" dirty="0" err="1"/>
                        <a:t>Văn</a:t>
                      </a:r>
                      <a:r>
                        <a:rPr lang="en-SG" sz="1800" b="1" dirty="0"/>
                        <a:t> </a:t>
                      </a:r>
                      <a:r>
                        <a:rPr lang="en-SG" sz="1800" b="1" dirty="0" err="1"/>
                        <a:t>Dũng</a:t>
                      </a:r>
                      <a:endParaRPr lang="en-SG" sz="1800" b="1" dirty="0"/>
                    </a:p>
                    <a:p>
                      <a:endParaRPr lang="en-SG" sz="1800" b="1"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a:p>
                  </a:txBody>
                  <a:tcPr/>
                </a:tc>
                <a:tc>
                  <a:txBody>
                    <a:bodyPr/>
                    <a:lstStyle/>
                    <a:p>
                      <a:endParaRPr lang="en-SG" dirty="0"/>
                    </a:p>
                  </a:txBody>
                  <a:tcPr/>
                </a:tc>
                <a:extLst>
                  <a:ext uri="{0D108BD9-81ED-4DB2-BD59-A6C34878D82A}">
                    <a16:rowId xmlns:a16="http://schemas.microsoft.com/office/drawing/2014/main" xmlns="" val="1517481985"/>
                  </a:ext>
                </a:extLst>
              </a:tr>
              <a:tr h="579383">
                <a:tc>
                  <a:txBody>
                    <a:bodyPr/>
                    <a:lstStyle/>
                    <a:p>
                      <a:r>
                        <a:rPr lang="en-SG" sz="1800" b="1" dirty="0" err="1"/>
                        <a:t>Ngọc</a:t>
                      </a:r>
                      <a:r>
                        <a:rPr lang="en-SG" sz="1800" b="1" dirty="0"/>
                        <a:t> </a:t>
                      </a:r>
                      <a:r>
                        <a:rPr lang="en-SG" sz="1800" b="1" dirty="0" err="1"/>
                        <a:t>Hân</a:t>
                      </a:r>
                      <a:endParaRPr lang="en-SG" sz="1800" b="1" dirty="0"/>
                    </a:p>
                  </a:txBody>
                  <a:tcPr/>
                </a:tc>
                <a:tc>
                  <a:txBody>
                    <a:bodyPr/>
                    <a:lstStyle/>
                    <a:p>
                      <a:endParaRPr lang="en-SG" sz="1200" dirty="0"/>
                    </a:p>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SG" dirty="0"/>
                    </a:p>
                  </a:txBody>
                  <a:tcPr/>
                </a:tc>
                <a:extLst>
                  <a:ext uri="{0D108BD9-81ED-4DB2-BD59-A6C34878D82A}">
                    <a16:rowId xmlns:a16="http://schemas.microsoft.com/office/drawing/2014/main" xmlns="" val="4016381648"/>
                  </a:ext>
                </a:extLst>
              </a:tr>
              <a:tr h="579383">
                <a:tc>
                  <a:txBody>
                    <a:bodyPr/>
                    <a:lstStyle/>
                    <a:p>
                      <a:r>
                        <a:rPr lang="en-SG" sz="1800" b="1" dirty="0" err="1"/>
                        <a:t>Tuệ</a:t>
                      </a:r>
                      <a:r>
                        <a:rPr lang="en-SG" sz="1800" b="1" dirty="0"/>
                        <a:t> </a:t>
                      </a:r>
                      <a:r>
                        <a:rPr lang="en-SG" sz="1800" b="1" dirty="0" err="1"/>
                        <a:t>Khanh</a:t>
                      </a:r>
                      <a:endParaRPr lang="en-SG" sz="1800" b="1" dirty="0"/>
                    </a:p>
                  </a:txBody>
                  <a:tcPr/>
                </a:tc>
                <a:tc>
                  <a:txBody>
                    <a:bodyPr/>
                    <a:lstStyle/>
                    <a:p>
                      <a:endParaRPr lang="en-SG" sz="1200" dirty="0"/>
                    </a:p>
                    <a:p>
                      <a:endParaRPr lang="en-SG" sz="1200" dirty="0"/>
                    </a:p>
                  </a:txBody>
                  <a:tcPr/>
                </a:tc>
                <a:tc>
                  <a:txBody>
                    <a:bodyPr/>
                    <a:lstStyle/>
                    <a:p>
                      <a:endParaRPr lang="en-SG" sz="120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a:p>
                  </a:txBody>
                  <a:tcPr/>
                </a:tc>
                <a:tc>
                  <a:txBody>
                    <a:bodyPr/>
                    <a:lstStyle/>
                    <a:p>
                      <a:endParaRPr lang="en-SG"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SG" sz="1350" b="0" i="0" u="none" strike="noStrike" kern="1200" cap="none" spc="0" normalizeH="0" baseline="0" noProof="0" dirty="0">
                        <a:ln>
                          <a:noFill/>
                        </a:ln>
                        <a:solidFill>
                          <a:prstClr val="black"/>
                        </a:solidFill>
                        <a:effectLst/>
                        <a:uLnTx/>
                        <a:uFillTx/>
                        <a:latin typeface="Gill Sans MT"/>
                        <a:ea typeface="+mn-ea"/>
                        <a:cs typeface="+mn-cs"/>
                      </a:endParaRPr>
                    </a:p>
                  </a:txBody>
                  <a:tcPr/>
                </a:tc>
                <a:extLst>
                  <a:ext uri="{0D108BD9-81ED-4DB2-BD59-A6C34878D82A}">
                    <a16:rowId xmlns:a16="http://schemas.microsoft.com/office/drawing/2014/main" xmlns="" val="690660111"/>
                  </a:ext>
                </a:extLst>
              </a:tr>
              <a:tr h="579383">
                <a:tc>
                  <a:txBody>
                    <a:bodyPr/>
                    <a:lstStyle/>
                    <a:p>
                      <a:r>
                        <a:rPr lang="en-SG" sz="1800" b="1" dirty="0"/>
                        <a:t>Lan Ph</a:t>
                      </a:r>
                      <a:r>
                        <a:rPr lang="vi-VN" sz="1800" b="1" dirty="0"/>
                        <a:t>ư</a:t>
                      </a:r>
                      <a:r>
                        <a:rPr lang="en-SG" sz="1800" b="1" dirty="0" err="1"/>
                        <a:t>ơng</a:t>
                      </a:r>
                      <a:endParaRPr lang="en-SG" sz="1800" b="1" dirty="0"/>
                    </a:p>
                  </a:txBody>
                  <a:tcPr/>
                </a:tc>
                <a:tc>
                  <a:txBody>
                    <a:bodyPr/>
                    <a:lstStyle/>
                    <a:p>
                      <a:endParaRPr lang="en-SG" sz="1200" dirty="0"/>
                    </a:p>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SG" sz="1350" b="0" i="0" u="none" strike="noStrike" kern="1200" cap="none" spc="0" normalizeH="0" baseline="0" noProof="0" dirty="0">
                        <a:ln>
                          <a:noFill/>
                        </a:ln>
                        <a:solidFill>
                          <a:prstClr val="black"/>
                        </a:solidFill>
                        <a:effectLst/>
                        <a:uLnTx/>
                        <a:uFillTx/>
                        <a:latin typeface="Gill Sans MT"/>
                        <a:ea typeface="+mn-ea"/>
                        <a:cs typeface="+mn-cs"/>
                      </a:endParaRPr>
                    </a:p>
                  </a:txBody>
                  <a:tcPr/>
                </a:tc>
                <a:extLst>
                  <a:ext uri="{0D108BD9-81ED-4DB2-BD59-A6C34878D82A}">
                    <a16:rowId xmlns:a16="http://schemas.microsoft.com/office/drawing/2014/main" xmlns="" val="1047117217"/>
                  </a:ext>
                </a:extLst>
              </a:tr>
              <a:tr h="579383">
                <a:tc>
                  <a:txBody>
                    <a:bodyPr/>
                    <a:lstStyle/>
                    <a:p>
                      <a:r>
                        <a:rPr lang="en-SG" sz="1800" b="1" dirty="0"/>
                        <a:t>Minh </a:t>
                      </a:r>
                      <a:r>
                        <a:rPr lang="en-SG" sz="1800" b="1" dirty="0" err="1"/>
                        <a:t>Quân</a:t>
                      </a:r>
                      <a:endParaRPr lang="en-SG" sz="1800" b="1" dirty="0"/>
                    </a:p>
                  </a:txBody>
                  <a:tcPr/>
                </a:tc>
                <a:tc>
                  <a:txBody>
                    <a:bodyPr/>
                    <a:lstStyle/>
                    <a:p>
                      <a:endParaRPr lang="en-SG" sz="1200" dirty="0"/>
                    </a:p>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endParaRPr lang="en-SG"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SG" sz="1350" b="0" i="0" u="none" strike="noStrike" kern="1200" cap="none" spc="0" normalizeH="0" baseline="0" noProof="0" dirty="0">
                        <a:ln>
                          <a:noFill/>
                        </a:ln>
                        <a:solidFill>
                          <a:prstClr val="black"/>
                        </a:solidFill>
                        <a:effectLst/>
                        <a:uLnTx/>
                        <a:uFillTx/>
                        <a:latin typeface="Gill Sans MT"/>
                        <a:ea typeface="+mn-ea"/>
                        <a:cs typeface="+mn-cs"/>
                      </a:endParaRPr>
                    </a:p>
                  </a:txBody>
                  <a:tcPr/>
                </a:tc>
                <a:extLst>
                  <a:ext uri="{0D108BD9-81ED-4DB2-BD59-A6C34878D82A}">
                    <a16:rowId xmlns:a16="http://schemas.microsoft.com/office/drawing/2014/main" xmlns="" val="810525805"/>
                  </a:ext>
                </a:extLst>
              </a:tr>
            </a:tbl>
          </a:graphicData>
        </a:graphic>
      </p:graphicFrame>
    </p:spTree>
    <p:extLst>
      <p:ext uri="{BB962C8B-B14F-4D97-AF65-F5344CB8AC3E}">
        <p14:creationId xmlns:p14="http://schemas.microsoft.com/office/powerpoint/2010/main" val="1165456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87"/>
            <a:ext cx="9144000" cy="6843826"/>
          </a:xfrm>
          <a:prstGeom prst="rect">
            <a:avLst/>
          </a:prstGeom>
        </p:spPr>
      </p:pic>
      <p:sp>
        <p:nvSpPr>
          <p:cNvPr id="3" name="Content Placeholder 2">
            <a:extLst>
              <a:ext uri="{FF2B5EF4-FFF2-40B4-BE49-F238E27FC236}">
                <a16:creationId xmlns:a16="http://schemas.microsoft.com/office/drawing/2014/main" xmlns="" id="{A74EF78C-295C-448B-92A9-D5FA3CDFD1DE}"/>
              </a:ext>
            </a:extLst>
          </p:cNvPr>
          <p:cNvSpPr txBox="1">
            <a:spLocks/>
          </p:cNvSpPr>
          <p:nvPr/>
        </p:nvSpPr>
        <p:spPr>
          <a:xfrm>
            <a:off x="762000" y="1447800"/>
            <a:ext cx="74676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err="1" smtClean="0"/>
              <a:t>Tổ</a:t>
            </a:r>
            <a:r>
              <a:rPr lang="en-US" dirty="0" smtClean="0"/>
              <a:t> </a:t>
            </a:r>
            <a:r>
              <a:rPr lang="en-US" dirty="0" err="1" smtClean="0"/>
              <a:t>chức</a:t>
            </a:r>
            <a:r>
              <a:rPr lang="en-US" dirty="0" smtClean="0"/>
              <a:t> </a:t>
            </a:r>
            <a:r>
              <a:rPr lang="en-US" dirty="0" err="1" smtClean="0"/>
              <a:t>một</a:t>
            </a:r>
            <a:r>
              <a:rPr lang="en-US" dirty="0" smtClean="0"/>
              <a:t> </a:t>
            </a:r>
            <a:r>
              <a:rPr lang="en-US" b="1" dirty="0" err="1" smtClean="0"/>
              <a:t>hoạt</a:t>
            </a:r>
            <a:r>
              <a:rPr lang="en-US" b="1" dirty="0" smtClean="0"/>
              <a:t> </a:t>
            </a:r>
            <a:r>
              <a:rPr lang="en-US" b="1" dirty="0" err="1" smtClean="0"/>
              <a:t>động</a:t>
            </a:r>
            <a:r>
              <a:rPr lang="en-US" b="1" dirty="0" smtClean="0"/>
              <a:t> </a:t>
            </a:r>
            <a:r>
              <a:rPr lang="en-US" dirty="0" err="1" smtClean="0"/>
              <a:t>có</a:t>
            </a:r>
            <a:r>
              <a:rPr lang="en-US" dirty="0" smtClean="0"/>
              <a:t> </a:t>
            </a:r>
            <a:r>
              <a:rPr lang="en-US" dirty="0" err="1" smtClean="0"/>
              <a:t>thể</a:t>
            </a:r>
            <a:r>
              <a:rPr lang="en-US" dirty="0" smtClean="0"/>
              <a:t> </a:t>
            </a:r>
            <a:r>
              <a:rPr lang="en-US" b="1" dirty="0" err="1" smtClean="0"/>
              <a:t>đánh</a:t>
            </a:r>
            <a:r>
              <a:rPr lang="en-US" b="1" dirty="0" smtClean="0"/>
              <a:t> </a:t>
            </a:r>
            <a:r>
              <a:rPr lang="en-US" b="1" dirty="0" err="1" smtClean="0"/>
              <a:t>giá</a:t>
            </a:r>
            <a:r>
              <a:rPr lang="en-US" b="1" dirty="0" smtClean="0"/>
              <a:t> </a:t>
            </a:r>
            <a:r>
              <a:rPr lang="en-US" dirty="0" err="1" smtClean="0"/>
              <a:t>học</a:t>
            </a:r>
            <a:r>
              <a:rPr lang="en-US" dirty="0" smtClean="0"/>
              <a:t> </a:t>
            </a:r>
            <a:r>
              <a:rPr lang="en-US" dirty="0" err="1" smtClean="0"/>
              <a:t>sinh</a:t>
            </a:r>
            <a:r>
              <a:rPr lang="en-US" dirty="0" smtClean="0"/>
              <a:t> </a:t>
            </a:r>
            <a:r>
              <a:rPr lang="en-US" dirty="0" err="1" smtClean="0"/>
              <a:t>có</a:t>
            </a:r>
            <a:r>
              <a:rPr lang="en-US" dirty="0" smtClean="0"/>
              <a:t> </a:t>
            </a:r>
            <a:r>
              <a:rPr lang="en-US" dirty="0" err="1" smtClean="0"/>
              <a:t>thể</a:t>
            </a:r>
            <a:r>
              <a:rPr lang="en-US" dirty="0" smtClean="0"/>
              <a:t> </a:t>
            </a:r>
            <a:r>
              <a:rPr lang="en-US" b="1" dirty="0" err="1" smtClean="0"/>
              <a:t>hiểu</a:t>
            </a:r>
            <a:r>
              <a:rPr lang="en-US" dirty="0" smtClean="0"/>
              <a:t>, </a:t>
            </a:r>
            <a:r>
              <a:rPr lang="en-US" b="1" dirty="0" err="1" smtClean="0"/>
              <a:t>phản</a:t>
            </a:r>
            <a:r>
              <a:rPr lang="en-US" b="1" dirty="0" smtClean="0"/>
              <a:t> </a:t>
            </a:r>
            <a:r>
              <a:rPr lang="en-US" b="1" dirty="0" err="1" smtClean="0"/>
              <a:t>hồi</a:t>
            </a:r>
            <a:r>
              <a:rPr lang="en-US" b="1" dirty="0" smtClean="0"/>
              <a:t> </a:t>
            </a:r>
            <a:r>
              <a:rPr lang="en-US" dirty="0" err="1" smtClean="0"/>
              <a:t>và</a:t>
            </a:r>
            <a:r>
              <a:rPr lang="en-US" dirty="0" smtClean="0"/>
              <a:t> </a:t>
            </a:r>
            <a:r>
              <a:rPr lang="en-US" b="1" dirty="0" err="1" smtClean="0"/>
              <a:t>sử</a:t>
            </a:r>
            <a:r>
              <a:rPr lang="en-US" b="1" dirty="0" smtClean="0"/>
              <a:t> </a:t>
            </a:r>
            <a:r>
              <a:rPr lang="en-US" b="1" dirty="0" err="1" smtClean="0"/>
              <a:t>dụng</a:t>
            </a:r>
            <a:r>
              <a:rPr lang="en-US" b="1" dirty="0" smtClean="0"/>
              <a:t> </a:t>
            </a:r>
            <a:r>
              <a:rPr lang="en-US" dirty="0" err="1" smtClean="0"/>
              <a:t>các</a:t>
            </a:r>
            <a:r>
              <a:rPr lang="en-US" dirty="0" smtClean="0"/>
              <a:t> </a:t>
            </a:r>
            <a:r>
              <a:rPr lang="en-US" dirty="0" err="1" smtClean="0"/>
              <a:t>cấu</a:t>
            </a:r>
            <a:r>
              <a:rPr lang="en-US" dirty="0" smtClean="0"/>
              <a:t> </a:t>
            </a:r>
            <a:r>
              <a:rPr lang="en-US" dirty="0" err="1" smtClean="0"/>
              <a:t>trúc</a:t>
            </a:r>
            <a:r>
              <a:rPr lang="en-US" dirty="0" smtClean="0"/>
              <a:t> </a:t>
            </a:r>
            <a:r>
              <a:rPr lang="en-US" dirty="0" err="1" smtClean="0"/>
              <a:t>đó</a:t>
            </a:r>
            <a:r>
              <a:rPr lang="en-US" dirty="0" smtClean="0"/>
              <a:t> </a:t>
            </a:r>
            <a:r>
              <a:rPr lang="en-US" dirty="0" err="1" smtClean="0"/>
              <a:t>chưa</a:t>
            </a:r>
            <a:r>
              <a:rPr lang="en-US" dirty="0" smtClean="0"/>
              <a:t>. </a:t>
            </a:r>
          </a:p>
          <a:p>
            <a:pPr marL="0" indent="0" algn="just">
              <a:buNone/>
            </a:pPr>
            <a:r>
              <a:rPr lang="en-US" dirty="0" smtClean="0"/>
              <a:t>   (VD: 1 HS </a:t>
            </a:r>
            <a:r>
              <a:rPr lang="en-US" dirty="0" err="1" smtClean="0"/>
              <a:t>hô</a:t>
            </a:r>
            <a:r>
              <a:rPr lang="en-US" dirty="0" smtClean="0"/>
              <a:t> to </a:t>
            </a:r>
            <a:r>
              <a:rPr lang="en-US" dirty="0" err="1" smtClean="0"/>
              <a:t>các</a:t>
            </a:r>
            <a:r>
              <a:rPr lang="en-US" dirty="0" smtClean="0"/>
              <a:t> </a:t>
            </a:r>
            <a:r>
              <a:rPr lang="en-US" dirty="0" err="1" smtClean="0"/>
              <a:t>mệnh</a:t>
            </a:r>
            <a:r>
              <a:rPr lang="en-US" dirty="0" smtClean="0"/>
              <a:t> </a:t>
            </a:r>
            <a:r>
              <a:rPr lang="en-US" dirty="0" err="1" smtClean="0"/>
              <a:t>lệnh</a:t>
            </a:r>
            <a:r>
              <a:rPr lang="en-US" dirty="0" smtClean="0"/>
              <a:t>, </a:t>
            </a:r>
            <a:r>
              <a:rPr lang="en-US" dirty="0" err="1" smtClean="0"/>
              <a:t>các</a:t>
            </a:r>
            <a:r>
              <a:rPr lang="en-US" dirty="0" smtClean="0"/>
              <a:t> HS   </a:t>
            </a:r>
            <a:r>
              <a:rPr lang="en-US" dirty="0" err="1" smtClean="0"/>
              <a:t>khác</a:t>
            </a:r>
            <a:r>
              <a:rPr lang="en-US" dirty="0" smtClean="0"/>
              <a:t> </a:t>
            </a:r>
            <a:r>
              <a:rPr lang="en-US" dirty="0" err="1" smtClean="0"/>
              <a:t>thực</a:t>
            </a:r>
            <a:r>
              <a:rPr lang="en-US" dirty="0" smtClean="0"/>
              <a:t> </a:t>
            </a:r>
            <a:r>
              <a:rPr lang="en-US" dirty="0" err="1" smtClean="0"/>
              <a:t>hiện</a:t>
            </a:r>
            <a:r>
              <a:rPr lang="en-US" dirty="0" smtClean="0"/>
              <a:t>).</a:t>
            </a:r>
            <a:endParaRPr lang="en-SG" dirty="0" smtClean="0"/>
          </a:p>
          <a:p>
            <a:pPr marL="0" indent="0">
              <a:buNone/>
            </a:pPr>
            <a:endParaRPr lang="en-SG" dirty="0"/>
          </a:p>
        </p:txBody>
      </p:sp>
      <p:sp>
        <p:nvSpPr>
          <p:cNvPr id="5" name="TextBox 4"/>
          <p:cNvSpPr txBox="1"/>
          <p:nvPr/>
        </p:nvSpPr>
        <p:spPr>
          <a:xfrm>
            <a:off x="685800" y="4191000"/>
            <a:ext cx="7620000" cy="2062103"/>
          </a:xfrm>
          <a:prstGeom prst="rect">
            <a:avLst/>
          </a:prstGeom>
          <a:noFill/>
        </p:spPr>
        <p:txBody>
          <a:bodyPr wrap="square" rtlCol="0">
            <a:spAutoFit/>
          </a:bodyPr>
          <a:lstStyle/>
          <a:p>
            <a:pPr marL="457200" indent="-457200">
              <a:buFont typeface="Arial" pitchFamily="34" charset="0"/>
              <a:buChar char="•"/>
            </a:pPr>
            <a:r>
              <a:rPr lang="en-US" sz="3200" dirty="0" err="1" smtClean="0"/>
              <a:t>Xác</a:t>
            </a:r>
            <a:r>
              <a:rPr lang="en-US" sz="3200" dirty="0" smtClean="0"/>
              <a:t> </a:t>
            </a:r>
            <a:r>
              <a:rPr lang="en-US" sz="3200" dirty="0" err="1"/>
              <a:t>định</a:t>
            </a:r>
            <a:r>
              <a:rPr lang="en-US" sz="3200" dirty="0"/>
              <a:t> </a:t>
            </a:r>
            <a:r>
              <a:rPr lang="en-US" sz="3200" b="1" dirty="0"/>
              <a:t>qui </a:t>
            </a:r>
            <a:r>
              <a:rPr lang="en-US" sz="3200" b="1" dirty="0" err="1"/>
              <a:t>ước</a:t>
            </a:r>
            <a:r>
              <a:rPr lang="en-US" sz="3200" b="1" dirty="0"/>
              <a:t> </a:t>
            </a:r>
            <a:r>
              <a:rPr lang="en-US" sz="3200" dirty="0" err="1"/>
              <a:t>về</a:t>
            </a:r>
            <a:r>
              <a:rPr lang="en-US" sz="3200" dirty="0"/>
              <a:t> </a:t>
            </a:r>
            <a:r>
              <a:rPr lang="en-US" sz="3200" dirty="0" err="1"/>
              <a:t>các</a:t>
            </a:r>
            <a:r>
              <a:rPr lang="en-US" sz="3200" dirty="0"/>
              <a:t> </a:t>
            </a:r>
            <a:r>
              <a:rPr lang="en-US" sz="3200" dirty="0" err="1"/>
              <a:t>biểu</a:t>
            </a:r>
            <a:r>
              <a:rPr lang="en-US" sz="3200" dirty="0"/>
              <a:t> </a:t>
            </a:r>
            <a:r>
              <a:rPr lang="en-US" sz="3200" dirty="0" err="1"/>
              <a:t>tượng</a:t>
            </a:r>
            <a:r>
              <a:rPr lang="en-US" sz="3200" dirty="0"/>
              <a:t> </a:t>
            </a:r>
            <a:r>
              <a:rPr lang="en-US" sz="3200" dirty="0" err="1"/>
              <a:t>và</a:t>
            </a:r>
            <a:r>
              <a:rPr lang="en-US" sz="3200" dirty="0"/>
              <a:t> </a:t>
            </a:r>
            <a:r>
              <a:rPr lang="en-US" sz="3200" dirty="0" err="1"/>
              <a:t>giúp</a:t>
            </a:r>
            <a:r>
              <a:rPr lang="en-US" sz="3200" dirty="0"/>
              <a:t> </a:t>
            </a:r>
            <a:r>
              <a:rPr lang="en-US" sz="3200" dirty="0" err="1"/>
              <a:t>học</a:t>
            </a:r>
            <a:r>
              <a:rPr lang="en-US" sz="3200" dirty="0"/>
              <a:t> </a:t>
            </a:r>
            <a:r>
              <a:rPr lang="en-US" sz="3200" dirty="0" err="1"/>
              <a:t>sinh</a:t>
            </a:r>
            <a:r>
              <a:rPr lang="en-US" sz="3200" dirty="0"/>
              <a:t> </a:t>
            </a:r>
            <a:r>
              <a:rPr lang="en-US" sz="3200" dirty="0" err="1"/>
              <a:t>làm</a:t>
            </a:r>
            <a:r>
              <a:rPr lang="en-US" sz="3200" dirty="0"/>
              <a:t> </a:t>
            </a:r>
            <a:r>
              <a:rPr lang="en-US" sz="3200" dirty="0" err="1"/>
              <a:t>quen</a:t>
            </a:r>
            <a:r>
              <a:rPr lang="en-US" sz="3200" dirty="0"/>
              <a:t>, </a:t>
            </a:r>
            <a:r>
              <a:rPr lang="en-US" sz="3200" dirty="0" err="1"/>
              <a:t>hiểu</a:t>
            </a:r>
            <a:r>
              <a:rPr lang="en-US" sz="3200" dirty="0"/>
              <a:t> </a:t>
            </a:r>
            <a:r>
              <a:rPr lang="en-US" sz="3200" dirty="0" err="1"/>
              <a:t>rõ</a:t>
            </a:r>
            <a:r>
              <a:rPr lang="en-US" sz="3200" dirty="0"/>
              <a:t> </a:t>
            </a:r>
            <a:r>
              <a:rPr lang="en-US" sz="3200" dirty="0" err="1"/>
              <a:t>các</a:t>
            </a:r>
            <a:r>
              <a:rPr lang="en-US" sz="3200" dirty="0"/>
              <a:t> </a:t>
            </a:r>
            <a:r>
              <a:rPr lang="en-US" sz="3200" dirty="0" err="1"/>
              <a:t>biểu</a:t>
            </a:r>
            <a:r>
              <a:rPr lang="en-US" sz="3200" dirty="0"/>
              <a:t> </a:t>
            </a:r>
            <a:r>
              <a:rPr lang="en-US" sz="3200" dirty="0" err="1"/>
              <a:t>tượng</a:t>
            </a:r>
            <a:r>
              <a:rPr lang="en-US" sz="3200" dirty="0"/>
              <a:t> </a:t>
            </a:r>
            <a:r>
              <a:rPr lang="en-US" sz="3200" dirty="0" err="1"/>
              <a:t>này</a:t>
            </a:r>
            <a:r>
              <a:rPr lang="en-US" sz="3200" dirty="0"/>
              <a:t>.</a:t>
            </a:r>
            <a:endParaRPr lang="en-SG" sz="3200" dirty="0"/>
          </a:p>
          <a:p>
            <a:endParaRPr lang="en-US" sz="3200" dirty="0"/>
          </a:p>
        </p:txBody>
      </p:sp>
    </p:spTree>
    <p:extLst>
      <p:ext uri="{BB962C8B-B14F-4D97-AF65-F5344CB8AC3E}">
        <p14:creationId xmlns:p14="http://schemas.microsoft.com/office/powerpoint/2010/main" val="11759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xmlns="" id="{3FAEF25C-B807-4799-ACE3-A0D81DEA6F4F}"/>
              </a:ext>
            </a:extLst>
          </p:cNvPr>
          <p:cNvSpPr txBox="1">
            <a:spLocks noGrp="1" noChangeArrowheads="1"/>
          </p:cNvSpPr>
          <p:nvPr>
            <p:ph idx="1"/>
          </p:nvPr>
        </p:nvSpPr>
        <p:spPr bwMode="auto">
          <a:xfrm>
            <a:off x="381000" y="228601"/>
            <a:ext cx="8381999" cy="6324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Bef>
                <a:spcPts val="600"/>
              </a:spcBef>
              <a:spcAft>
                <a:spcPts val="600"/>
              </a:spcAft>
            </a:pPr>
            <a:r>
              <a:rPr lang="en-US" sz="1300" b="1" dirty="0">
                <a:solidFill>
                  <a:srgbClr val="000000"/>
                </a:solidFill>
                <a:effectLst/>
                <a:latin typeface="Times New Roman" panose="02020603050405020304" pitchFamily="18" charset="0"/>
                <a:ea typeface="MS Mincho" panose="02020609040205080304" pitchFamily="49" charset="-128"/>
                <a:cs typeface="Minion Pro"/>
              </a:rPr>
              <a:t>Date: </a:t>
            </a:r>
            <a:r>
              <a:rPr lang="en-US" sz="1300" dirty="0">
                <a:solidFill>
                  <a:srgbClr val="000000"/>
                </a:solidFill>
                <a:effectLst/>
                <a:latin typeface="Times New Roman" panose="02020603050405020304" pitchFamily="18" charset="0"/>
                <a:ea typeface="MS Mincho" panose="02020609040205080304" pitchFamily="49" charset="-128"/>
                <a:cs typeface="Minion Pro"/>
              </a:rPr>
              <a:t>…/…./….</a:t>
            </a:r>
            <a:endParaRPr lang="en-SG" sz="1200" dirty="0">
              <a:solidFill>
                <a:srgbClr val="000000"/>
              </a:solidFill>
              <a:effectLst/>
              <a:latin typeface="Minion Pro"/>
              <a:ea typeface="MS Mincho" panose="02020609040205080304" pitchFamily="49" charset="-128"/>
              <a:cs typeface="Minion Pro"/>
            </a:endParaRPr>
          </a:p>
          <a:p>
            <a:pPr algn="just">
              <a:spcBef>
                <a:spcPts val="600"/>
              </a:spcBef>
              <a:spcAft>
                <a:spcPts val="600"/>
              </a:spcAft>
            </a:pPr>
            <a:r>
              <a:rPr lang="en-US" sz="1300" b="1" dirty="0">
                <a:solidFill>
                  <a:srgbClr val="000000"/>
                </a:solidFill>
                <a:effectLst/>
                <a:latin typeface="Times New Roman" panose="02020603050405020304" pitchFamily="18" charset="0"/>
                <a:ea typeface="MS Mincho" panose="02020609040205080304" pitchFamily="49" charset="-128"/>
                <a:cs typeface="Minion Pro"/>
              </a:rPr>
              <a:t>Learning objectives:</a:t>
            </a:r>
            <a:r>
              <a:rPr lang="en-US" sz="1300" dirty="0">
                <a:solidFill>
                  <a:srgbClr val="000000"/>
                </a:solidFill>
                <a:effectLst/>
                <a:latin typeface="Times New Roman" panose="02020603050405020304" pitchFamily="18" charset="0"/>
                <a:ea typeface="MS Mincho" panose="02020609040205080304" pitchFamily="49" charset="-128"/>
                <a:cs typeface="Minion Pro"/>
              </a:rPr>
              <a:t> Giving and responding to classroom instructions: </a:t>
            </a:r>
            <a:r>
              <a:rPr lang="en-SG" sz="1200" dirty="0">
                <a:solidFill>
                  <a:srgbClr val="000000"/>
                </a:solidFill>
                <a:latin typeface="Minion Pro"/>
                <a:ea typeface="MS Mincho" panose="02020609040205080304" pitchFamily="49" charset="-128"/>
                <a:cs typeface="Minion Pro"/>
              </a:rPr>
              <a:t> </a:t>
            </a:r>
          </a:p>
          <a:p>
            <a:pPr marL="0" indent="0" algn="just">
              <a:spcBef>
                <a:spcPts val="600"/>
              </a:spcBef>
              <a:spcAft>
                <a:spcPts val="600"/>
              </a:spcAft>
              <a:buNone/>
            </a:pPr>
            <a:r>
              <a:rPr lang="en-SG" sz="1200" dirty="0">
                <a:solidFill>
                  <a:srgbClr val="000000"/>
                </a:solidFill>
                <a:latin typeface="Minion Pro"/>
                <a:ea typeface="MS Mincho" panose="02020609040205080304" pitchFamily="49" charset="-128"/>
                <a:cs typeface="Minion Pro"/>
              </a:rPr>
              <a:t>      </a:t>
            </a:r>
            <a:r>
              <a:rPr lang="en-US" sz="1600" b="1" dirty="0">
                <a:solidFill>
                  <a:srgbClr val="000000"/>
                </a:solidFill>
                <a:effectLst/>
                <a:latin typeface="Times New Roman" panose="02020603050405020304" pitchFamily="18" charset="0"/>
                <a:ea typeface="MS Mincho" panose="02020609040205080304" pitchFamily="49" charset="-128"/>
                <a:cs typeface="Minion Pro"/>
              </a:rPr>
              <a:t>Stand up / Sit down / Be quiet / Don’t talk / Come here / Open your book / Close your book</a:t>
            </a:r>
          </a:p>
          <a:p>
            <a:pPr marL="0" indent="0" algn="just">
              <a:spcBef>
                <a:spcPts val="600"/>
              </a:spcBef>
              <a:spcAft>
                <a:spcPts val="600"/>
              </a:spcAft>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r>
              <a:rPr lang="en-US" sz="1300" dirty="0">
                <a:solidFill>
                  <a:srgbClr val="000000"/>
                </a:solidFill>
                <a:effectLst/>
                <a:latin typeface="Times New Roman" panose="02020603050405020304" pitchFamily="18" charset="0"/>
                <a:ea typeface="MS Mincho" panose="02020609040205080304" pitchFamily="49" charset="-128"/>
                <a:cs typeface="Minion Pro"/>
              </a:rPr>
              <a:t>	</a:t>
            </a:r>
            <a:endParaRPr lang="en-US" sz="1300" dirty="0" smtClean="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marL="0" indent="0" algn="just">
              <a:spcBef>
                <a:spcPts val="600"/>
              </a:spcBef>
              <a:spcAft>
                <a:spcPts val="600"/>
              </a:spcAft>
              <a:buNone/>
            </a:pPr>
            <a:r>
              <a:rPr lang="en-US" sz="13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a:t>
            </a:r>
            <a:r>
              <a:rPr lang="en-US"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a:t>
            </a:r>
            <a:r>
              <a:rPr lang="en-US" sz="1800" b="1" dirty="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Good</a:t>
            </a:r>
          </a:p>
          <a:p>
            <a:pPr marL="0" indent="0" algn="just">
              <a:spcBef>
                <a:spcPts val="600"/>
              </a:spcBef>
              <a:spcAft>
                <a:spcPts val="600"/>
              </a:spcAft>
              <a:buNone/>
            </a:pPr>
            <a:r>
              <a:rPr lang="en-US" sz="1800" b="1" dirty="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   : Not there yet</a:t>
            </a:r>
            <a:endParaRPr lang="en-SG" sz="1800" b="1" dirty="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marL="0" indent="0" algn="just">
              <a:spcBef>
                <a:spcPts val="600"/>
              </a:spcBef>
              <a:spcAft>
                <a:spcPts val="600"/>
              </a:spcAft>
              <a:buNone/>
            </a:pPr>
            <a:r>
              <a:rPr lang="en-SG" sz="1800" b="1" dirty="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a:t>
            </a:r>
            <a:r>
              <a:rPr lang="en-US" sz="1800" b="1" dirty="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GT = Getting there </a:t>
            </a:r>
          </a:p>
          <a:p>
            <a:pPr marL="0" indent="0" algn="just">
              <a:spcBef>
                <a:spcPts val="600"/>
              </a:spcBef>
              <a:spcAft>
                <a:spcPts val="600"/>
              </a:spcAft>
              <a:buNone/>
            </a:pPr>
            <a:r>
              <a:rPr lang="en-US" sz="1800" b="1" dirty="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 : absent</a:t>
            </a:r>
            <a:endParaRPr lang="en-SG" sz="1800" b="1" dirty="0"/>
          </a:p>
          <a:p>
            <a:pPr marL="0" indent="0" algn="just">
              <a:spcBef>
                <a:spcPts val="600"/>
              </a:spcBef>
              <a:spcAft>
                <a:spcPts val="600"/>
              </a:spcAft>
              <a:buNone/>
            </a:pPr>
            <a:endParaRPr lang="en-SG" sz="1400" dirty="0"/>
          </a:p>
          <a:p>
            <a:pPr marL="0" indent="0" algn="just">
              <a:spcBef>
                <a:spcPts val="600"/>
              </a:spcBef>
              <a:spcAft>
                <a:spcPts val="600"/>
              </a:spcAft>
              <a:buNone/>
            </a:pPr>
            <a:endParaRPr lang="en-SG" sz="1400" dirty="0"/>
          </a:p>
          <a:p>
            <a:pPr marL="0" indent="0" algn="just">
              <a:spcBef>
                <a:spcPts val="600"/>
              </a:spcBef>
              <a:spcAft>
                <a:spcPts val="600"/>
              </a:spcAft>
              <a:buNone/>
            </a:pPr>
            <a:endParaRPr lang="en-SG" sz="1400" dirty="0"/>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US" sz="1300" dirty="0">
              <a:solidFill>
                <a:srgbClr val="000000"/>
              </a:solidFill>
              <a:effectLst/>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None/>
            </a:pPr>
            <a:endParaRPr lang="en-SG" sz="1200" dirty="0">
              <a:solidFill>
                <a:srgbClr val="000000"/>
              </a:solidFill>
              <a:effectLst/>
              <a:latin typeface="Minion Pro"/>
              <a:ea typeface="MS Mincho" panose="02020609040205080304" pitchFamily="49" charset="-128"/>
              <a:cs typeface="Minion Pro"/>
            </a:endParaRPr>
          </a:p>
          <a:p>
            <a:pPr marL="90170" indent="0" algn="just">
              <a:spcBef>
                <a:spcPts val="600"/>
              </a:spcBef>
              <a:spcAft>
                <a:spcPts val="600"/>
              </a:spcAft>
              <a:buNone/>
              <a:tabLst>
                <a:tab pos="270510" algn="l"/>
              </a:tabLst>
            </a:pPr>
            <a:endParaRPr lang="en-SG" sz="1200" dirty="0">
              <a:effectLst/>
              <a:latin typeface="Cambria" panose="02040503050406030204" pitchFamily="18" charset="0"/>
              <a:ea typeface="MS Mincho" panose="02020609040205080304" pitchFamily="49" charset="-128"/>
              <a:cs typeface="Times New Roman" panose="02020603050405020304" pitchFamily="18" charset="0"/>
            </a:endParaRPr>
          </a:p>
          <a:p>
            <a:pPr indent="0">
              <a:spcAft>
                <a:spcPts val="0"/>
              </a:spcAft>
              <a:buNone/>
            </a:pPr>
            <a:endParaRPr lang="en-US" sz="1300" dirty="0">
              <a:effectLst/>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spcAft>
                <a:spcPts val="0"/>
              </a:spcAft>
              <a:buNone/>
            </a:pPr>
            <a:endParaRPr lang="en-US" sz="1300" dirty="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spcAft>
                <a:spcPts val="0"/>
              </a:spcAft>
              <a:buNone/>
            </a:pPr>
            <a:endParaRPr lang="en-US" sz="1300" dirty="0">
              <a:effectLst/>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spcAft>
                <a:spcPts val="0"/>
              </a:spcAft>
              <a:buNone/>
            </a:pPr>
            <a:endParaRPr lang="en-US" sz="1300" dirty="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spcAft>
                <a:spcPts val="0"/>
              </a:spcAft>
              <a:buNone/>
            </a:pPr>
            <a:endParaRPr lang="en-US" sz="1300" dirty="0">
              <a:effectLst/>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p:txBody>
      </p:sp>
      <p:graphicFrame>
        <p:nvGraphicFramePr>
          <p:cNvPr id="5" name="Table 4">
            <a:extLst>
              <a:ext uri="{FF2B5EF4-FFF2-40B4-BE49-F238E27FC236}">
                <a16:creationId xmlns:a16="http://schemas.microsoft.com/office/drawing/2014/main" xmlns="" id="{44308524-E9F7-4EC4-81E3-CEBB6F57396D}"/>
              </a:ext>
            </a:extLst>
          </p:cNvPr>
          <p:cNvGraphicFramePr>
            <a:graphicFrameLocks noGrp="1"/>
          </p:cNvGraphicFramePr>
          <p:nvPr>
            <p:extLst>
              <p:ext uri="{D42A27DB-BD31-4B8C-83A1-F6EECF244321}">
                <p14:modId xmlns:p14="http://schemas.microsoft.com/office/powerpoint/2010/main" val="2250638099"/>
              </p:ext>
            </p:extLst>
          </p:nvPr>
        </p:nvGraphicFramePr>
        <p:xfrm>
          <a:off x="533400" y="1524000"/>
          <a:ext cx="8077199" cy="3178776"/>
        </p:xfrm>
        <a:graphic>
          <a:graphicData uri="http://schemas.openxmlformats.org/drawingml/2006/table">
            <a:tbl>
              <a:tblPr firstRow="1" bandRow="1">
                <a:tableStyleId>{5C22544A-7EE6-4342-B048-85BDC9FD1C3A}</a:tableStyleId>
              </a:tblPr>
              <a:tblGrid>
                <a:gridCol w="1550169">
                  <a:extLst>
                    <a:ext uri="{9D8B030D-6E8A-4147-A177-3AD203B41FA5}">
                      <a16:colId xmlns:a16="http://schemas.microsoft.com/office/drawing/2014/main" xmlns="" val="3215737965"/>
                    </a:ext>
                  </a:extLst>
                </a:gridCol>
                <a:gridCol w="734291">
                  <a:extLst>
                    <a:ext uri="{9D8B030D-6E8A-4147-A177-3AD203B41FA5}">
                      <a16:colId xmlns:a16="http://schemas.microsoft.com/office/drawing/2014/main" xmlns="" val="2967236710"/>
                    </a:ext>
                  </a:extLst>
                </a:gridCol>
                <a:gridCol w="734291">
                  <a:extLst>
                    <a:ext uri="{9D8B030D-6E8A-4147-A177-3AD203B41FA5}">
                      <a16:colId xmlns:a16="http://schemas.microsoft.com/office/drawing/2014/main" xmlns="" val="3076381492"/>
                    </a:ext>
                  </a:extLst>
                </a:gridCol>
                <a:gridCol w="815879">
                  <a:extLst>
                    <a:ext uri="{9D8B030D-6E8A-4147-A177-3AD203B41FA5}">
                      <a16:colId xmlns:a16="http://schemas.microsoft.com/office/drawing/2014/main" xmlns="" val="3406809610"/>
                    </a:ext>
                  </a:extLst>
                </a:gridCol>
                <a:gridCol w="734291">
                  <a:extLst>
                    <a:ext uri="{9D8B030D-6E8A-4147-A177-3AD203B41FA5}">
                      <a16:colId xmlns:a16="http://schemas.microsoft.com/office/drawing/2014/main" xmlns="" val="876922764"/>
                    </a:ext>
                  </a:extLst>
                </a:gridCol>
                <a:gridCol w="815879">
                  <a:extLst>
                    <a:ext uri="{9D8B030D-6E8A-4147-A177-3AD203B41FA5}">
                      <a16:colId xmlns:a16="http://schemas.microsoft.com/office/drawing/2014/main" xmlns="" val="2844881976"/>
                    </a:ext>
                  </a:extLst>
                </a:gridCol>
                <a:gridCol w="1223818">
                  <a:extLst>
                    <a:ext uri="{9D8B030D-6E8A-4147-A177-3AD203B41FA5}">
                      <a16:colId xmlns:a16="http://schemas.microsoft.com/office/drawing/2014/main" xmlns="" val="223293272"/>
                    </a:ext>
                  </a:extLst>
                </a:gridCol>
                <a:gridCol w="897466">
                  <a:extLst>
                    <a:ext uri="{9D8B030D-6E8A-4147-A177-3AD203B41FA5}">
                      <a16:colId xmlns:a16="http://schemas.microsoft.com/office/drawing/2014/main" xmlns="" val="3709743974"/>
                    </a:ext>
                  </a:extLst>
                </a:gridCol>
                <a:gridCol w="571115">
                  <a:extLst>
                    <a:ext uri="{9D8B030D-6E8A-4147-A177-3AD203B41FA5}">
                      <a16:colId xmlns:a16="http://schemas.microsoft.com/office/drawing/2014/main" xmlns="" val="2373577186"/>
                    </a:ext>
                  </a:extLst>
                </a:gridCol>
              </a:tblGrid>
              <a:tr h="927261">
                <a:tc>
                  <a:txBody>
                    <a:bodyPr/>
                    <a:lstStyle/>
                    <a:p>
                      <a:endParaRPr lang="en-SG" sz="1200" dirty="0"/>
                    </a:p>
                  </a:txBody>
                  <a:tcPr/>
                </a:tc>
                <a:tc>
                  <a:txBody>
                    <a:bodyPr/>
                    <a:lstStyle/>
                    <a:p>
                      <a:pPr algn="ctr"/>
                      <a:r>
                        <a:rPr lang="en-SG" sz="1200" dirty="0">
                          <a:solidFill>
                            <a:srgbClr val="FFFF00"/>
                          </a:solidFill>
                        </a:rPr>
                        <a:t>Stand</a:t>
                      </a:r>
                    </a:p>
                    <a:p>
                      <a:pPr algn="ctr"/>
                      <a:r>
                        <a:rPr lang="en-SG" sz="1200" dirty="0">
                          <a:solidFill>
                            <a:srgbClr val="FFFF00"/>
                          </a:solidFill>
                        </a:rPr>
                        <a:t>up</a:t>
                      </a:r>
                    </a:p>
                  </a:txBody>
                  <a:tcPr/>
                </a:tc>
                <a:tc>
                  <a:txBody>
                    <a:bodyPr/>
                    <a:lstStyle/>
                    <a:p>
                      <a:pPr algn="ctr"/>
                      <a:r>
                        <a:rPr lang="en-SG" sz="1200" dirty="0">
                          <a:solidFill>
                            <a:srgbClr val="FFFF00"/>
                          </a:solidFill>
                        </a:rPr>
                        <a:t>Sit down</a:t>
                      </a:r>
                    </a:p>
                  </a:txBody>
                  <a:tcPr/>
                </a:tc>
                <a:tc>
                  <a:txBody>
                    <a:bodyPr/>
                    <a:lstStyle/>
                    <a:p>
                      <a:pPr algn="ctr"/>
                      <a:r>
                        <a:rPr lang="en-SG" sz="1200" dirty="0">
                          <a:solidFill>
                            <a:srgbClr val="FFFF00"/>
                          </a:solidFill>
                        </a:rPr>
                        <a:t>Be quiet</a:t>
                      </a:r>
                    </a:p>
                  </a:txBody>
                  <a:tcPr/>
                </a:tc>
                <a:tc>
                  <a:txBody>
                    <a:bodyPr/>
                    <a:lstStyle/>
                    <a:p>
                      <a:pPr algn="ctr"/>
                      <a:r>
                        <a:rPr lang="en-SG" sz="1200" dirty="0">
                          <a:solidFill>
                            <a:srgbClr val="FFFF00"/>
                          </a:solidFill>
                        </a:rPr>
                        <a:t>Don’t talk</a:t>
                      </a:r>
                    </a:p>
                  </a:txBody>
                  <a:tcPr/>
                </a:tc>
                <a:tc>
                  <a:txBody>
                    <a:bodyPr/>
                    <a:lstStyle/>
                    <a:p>
                      <a:pPr algn="ctr"/>
                      <a:r>
                        <a:rPr lang="en-SG" sz="1200" dirty="0">
                          <a:solidFill>
                            <a:srgbClr val="FFFF00"/>
                          </a:solidFill>
                        </a:rPr>
                        <a:t>Come here</a:t>
                      </a:r>
                    </a:p>
                  </a:txBody>
                  <a:tcPr/>
                </a:tc>
                <a:tc>
                  <a:txBody>
                    <a:bodyPr/>
                    <a:lstStyle/>
                    <a:p>
                      <a:pPr algn="ctr"/>
                      <a:r>
                        <a:rPr lang="en-SG" sz="1200" dirty="0">
                          <a:solidFill>
                            <a:srgbClr val="FFFF00"/>
                          </a:solidFill>
                        </a:rPr>
                        <a:t>Open your book</a:t>
                      </a:r>
                    </a:p>
                  </a:txBody>
                  <a:tcPr/>
                </a:tc>
                <a:tc>
                  <a:txBody>
                    <a:bodyPr/>
                    <a:lstStyle/>
                    <a:p>
                      <a:pPr algn="ctr"/>
                      <a:r>
                        <a:rPr lang="en-SG" sz="1200" dirty="0">
                          <a:solidFill>
                            <a:srgbClr val="FFFF00"/>
                          </a:solidFill>
                        </a:rPr>
                        <a:t>Close your book</a:t>
                      </a:r>
                    </a:p>
                  </a:txBody>
                  <a:tcPr/>
                </a:tc>
                <a:tc>
                  <a:txBody>
                    <a:bodyPr/>
                    <a:lstStyle/>
                    <a:p>
                      <a:endParaRPr lang="en-SG"/>
                    </a:p>
                  </a:txBody>
                  <a:tcPr/>
                </a:tc>
                <a:extLst>
                  <a:ext uri="{0D108BD9-81ED-4DB2-BD59-A6C34878D82A}">
                    <a16:rowId xmlns:a16="http://schemas.microsoft.com/office/drawing/2014/main" xmlns="" val="5203201"/>
                  </a:ext>
                </a:extLst>
              </a:tr>
              <a:tr h="527183">
                <a:tc>
                  <a:txBody>
                    <a:bodyPr/>
                    <a:lstStyle/>
                    <a:p>
                      <a:r>
                        <a:rPr lang="en-SG" sz="1600" b="1" dirty="0" err="1"/>
                        <a:t>Văn</a:t>
                      </a:r>
                      <a:r>
                        <a:rPr lang="en-SG" sz="1600" b="1" dirty="0"/>
                        <a:t> </a:t>
                      </a:r>
                      <a:r>
                        <a:rPr lang="en-SG" sz="1600" b="1" dirty="0" err="1"/>
                        <a:t>Dũng</a:t>
                      </a:r>
                      <a:endParaRPr lang="en-SG" sz="16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lang="en-SG" sz="2800" b="1" dirty="0"/>
                        <a:t>?</a:t>
                      </a:r>
                    </a:p>
                  </a:txBody>
                  <a:tcPr/>
                </a:tc>
                <a:extLst>
                  <a:ext uri="{0D108BD9-81ED-4DB2-BD59-A6C34878D82A}">
                    <a16:rowId xmlns:a16="http://schemas.microsoft.com/office/drawing/2014/main" xmlns="" val="1517481985"/>
                  </a:ext>
                </a:extLst>
              </a:tr>
              <a:tr h="439321">
                <a:tc>
                  <a:txBody>
                    <a:bodyPr/>
                    <a:lstStyle/>
                    <a:p>
                      <a:r>
                        <a:rPr lang="en-SG" sz="1600" b="1" dirty="0" err="1"/>
                        <a:t>Ngọc</a:t>
                      </a:r>
                      <a:r>
                        <a:rPr lang="en-SG" sz="1600" b="1" dirty="0"/>
                        <a:t> </a:t>
                      </a:r>
                      <a:r>
                        <a:rPr lang="en-SG" sz="1600" b="1" dirty="0" err="1"/>
                        <a:t>Hân</a:t>
                      </a:r>
                      <a:endParaRPr lang="en-SG" sz="1600" b="1" dirty="0"/>
                    </a:p>
                  </a:txBody>
                  <a:tcPr/>
                </a:tc>
                <a:tc>
                  <a:txBody>
                    <a:bodyPr/>
                    <a:lstStyle/>
                    <a:p>
                      <a:pPr algn="ctr"/>
                      <a:r>
                        <a:rPr kumimoji="0" lang="en-US" sz="18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2800" b="1" dirty="0"/>
                    </a:p>
                  </a:txBody>
                  <a:tcPr/>
                </a:tc>
                <a:extLst>
                  <a:ext uri="{0D108BD9-81ED-4DB2-BD59-A6C34878D82A}">
                    <a16:rowId xmlns:a16="http://schemas.microsoft.com/office/drawing/2014/main" xmlns="" val="4016381648"/>
                  </a:ext>
                </a:extLst>
              </a:tr>
              <a:tr h="428337">
                <a:tc>
                  <a:txBody>
                    <a:bodyPr/>
                    <a:lstStyle/>
                    <a:p>
                      <a:r>
                        <a:rPr lang="en-SG" sz="1600" b="1" dirty="0" err="1"/>
                        <a:t>Tuệ</a:t>
                      </a:r>
                      <a:r>
                        <a:rPr lang="en-SG" sz="1600" b="1" dirty="0"/>
                        <a:t> </a:t>
                      </a:r>
                      <a:r>
                        <a:rPr lang="en-SG" sz="1600" b="1" dirty="0" err="1"/>
                        <a:t>Khanh</a:t>
                      </a:r>
                      <a:endParaRPr lang="en-SG" sz="16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G" sz="1800" b="1" i="0" u="none" strike="noStrike" kern="1200" cap="none" spc="0" normalizeH="0" baseline="0" noProof="0" dirty="0">
                        <a:ln>
                          <a:noFill/>
                        </a:ln>
                        <a:solidFill>
                          <a:prstClr val="black"/>
                        </a:solidFill>
                        <a:effectLst/>
                        <a:uLnTx/>
                        <a:uFillTx/>
                        <a:latin typeface="Gill Sans MT"/>
                        <a:ea typeface="+mn-ea"/>
                        <a:cs typeface="+mn-cs"/>
                      </a:endParaRPr>
                    </a:p>
                  </a:txBody>
                  <a:tcPr/>
                </a:tc>
                <a:extLst>
                  <a:ext uri="{0D108BD9-81ED-4DB2-BD59-A6C34878D82A}">
                    <a16:rowId xmlns:a16="http://schemas.microsoft.com/office/drawing/2014/main" xmlns="" val="690660111"/>
                  </a:ext>
                </a:extLst>
              </a:tr>
              <a:tr h="428337">
                <a:tc>
                  <a:txBody>
                    <a:bodyPr/>
                    <a:lstStyle/>
                    <a:p>
                      <a:r>
                        <a:rPr lang="en-SG" sz="1600" b="1" dirty="0"/>
                        <a:t>Lan Ph</a:t>
                      </a:r>
                      <a:r>
                        <a:rPr lang="vi-VN" sz="1600" b="1" dirty="0"/>
                        <a:t>ư</a:t>
                      </a:r>
                      <a:r>
                        <a:rPr lang="en-SG" sz="1600" b="1" dirty="0" err="1"/>
                        <a:t>ơng</a:t>
                      </a:r>
                      <a:endParaRPr lang="en-SG" sz="1600" b="1" dirty="0"/>
                    </a:p>
                  </a:txBody>
                  <a:tcPr/>
                </a:tc>
                <a:tc>
                  <a:txBody>
                    <a:bodyPr/>
                    <a:lstStyle/>
                    <a:p>
                      <a:pPr algn="ctr"/>
                      <a:r>
                        <a:rPr kumimoji="0" lang="en-US" sz="18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a:p>
                  </a:txBody>
                  <a:tcPr/>
                </a:tc>
                <a:tc>
                  <a:txBody>
                    <a:bodyPr/>
                    <a:lstStyle/>
                    <a:p>
                      <a:pPr algn="ctr"/>
                      <a:r>
                        <a:rPr kumimoji="0" lang="en-US" sz="18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G" sz="1800" b="1" i="0" u="none" strike="noStrike" kern="1200" cap="none" spc="0" normalizeH="0" baseline="0" noProof="0" dirty="0">
                        <a:ln>
                          <a:noFill/>
                        </a:ln>
                        <a:solidFill>
                          <a:prstClr val="black"/>
                        </a:solidFill>
                        <a:effectLst/>
                        <a:uLnTx/>
                        <a:uFillTx/>
                        <a:latin typeface="Gill Sans MT"/>
                        <a:ea typeface="+mn-ea"/>
                        <a:cs typeface="+mn-cs"/>
                      </a:endParaRPr>
                    </a:p>
                  </a:txBody>
                  <a:tcPr/>
                </a:tc>
                <a:extLst>
                  <a:ext uri="{0D108BD9-81ED-4DB2-BD59-A6C34878D82A}">
                    <a16:rowId xmlns:a16="http://schemas.microsoft.com/office/drawing/2014/main" xmlns="" val="1047117217"/>
                  </a:ext>
                </a:extLst>
              </a:tr>
              <a:tr h="428337">
                <a:tc>
                  <a:txBody>
                    <a:bodyPr/>
                    <a:lstStyle/>
                    <a:p>
                      <a:r>
                        <a:rPr lang="en-SG" sz="1600" b="1" dirty="0"/>
                        <a:t>Minh </a:t>
                      </a:r>
                      <a:r>
                        <a:rPr lang="en-SG" sz="1600" b="1" dirty="0" err="1"/>
                        <a:t>Quân</a:t>
                      </a:r>
                      <a:endParaRPr lang="en-SG" sz="16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GT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algn="ctr"/>
                      <a:r>
                        <a:rPr kumimoji="0" lang="en-US"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SG" sz="18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prstClr val="black"/>
                          </a:solidFill>
                          <a:effectLst/>
                          <a:uLnTx/>
                          <a:uFillTx/>
                          <a:latin typeface="Gill Sans MT"/>
                          <a:ea typeface="+mn-ea"/>
                          <a:cs typeface="+mn-cs"/>
                        </a:rPr>
                        <a:t>?</a:t>
                      </a:r>
                    </a:p>
                  </a:txBody>
                  <a:tcPr/>
                </a:tc>
                <a:extLst>
                  <a:ext uri="{0D108BD9-81ED-4DB2-BD59-A6C34878D82A}">
                    <a16:rowId xmlns:a16="http://schemas.microsoft.com/office/drawing/2014/main" xmlns="" val="810525805"/>
                  </a:ext>
                </a:extLst>
              </a:tr>
            </a:tbl>
          </a:graphicData>
        </a:graphic>
      </p:graphicFrame>
    </p:spTree>
    <p:extLst>
      <p:ext uri="{BB962C8B-B14F-4D97-AF65-F5344CB8AC3E}">
        <p14:creationId xmlns:p14="http://schemas.microsoft.com/office/powerpoint/2010/main" val="3021297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3FAEF25C-B807-4799-ACE3-A0D81DEA6F4F}"/>
              </a:ext>
            </a:extLst>
          </p:cNvPr>
          <p:cNvSpPr txBox="1">
            <a:spLocks noChangeArrowheads="1"/>
          </p:cNvSpPr>
          <p:nvPr/>
        </p:nvSpPr>
        <p:spPr bwMode="auto">
          <a:xfrm>
            <a:off x="381000" y="152400"/>
            <a:ext cx="8381999" cy="65532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pPr>
            <a:r>
              <a:rPr lang="en-US" sz="1300" b="1" dirty="0" smtClean="0">
                <a:solidFill>
                  <a:srgbClr val="000000"/>
                </a:solidFill>
                <a:latin typeface="Times New Roman" panose="02020603050405020304" pitchFamily="18" charset="0"/>
                <a:ea typeface="MS Mincho" panose="02020609040205080304" pitchFamily="49" charset="-128"/>
                <a:cs typeface="Minion Pro"/>
              </a:rPr>
              <a:t>Date: </a:t>
            </a:r>
            <a:r>
              <a:rPr lang="en-US" sz="1300" dirty="0" smtClean="0">
                <a:solidFill>
                  <a:srgbClr val="000000"/>
                </a:solidFill>
                <a:latin typeface="Times New Roman" panose="02020603050405020304" pitchFamily="18" charset="0"/>
                <a:ea typeface="MS Mincho" panose="02020609040205080304" pitchFamily="49" charset="-128"/>
                <a:cs typeface="Minion Pro"/>
              </a:rPr>
              <a:t>…/…./….</a:t>
            </a:r>
            <a:endParaRPr lang="en-SG" sz="1200" dirty="0" smtClean="0">
              <a:solidFill>
                <a:srgbClr val="000000"/>
              </a:solidFill>
              <a:latin typeface="Minion Pro"/>
              <a:ea typeface="MS Mincho" panose="02020609040205080304" pitchFamily="49" charset="-128"/>
              <a:cs typeface="Minion Pro"/>
            </a:endParaRPr>
          </a:p>
          <a:p>
            <a:pPr algn="just">
              <a:spcBef>
                <a:spcPts val="600"/>
              </a:spcBef>
              <a:spcAft>
                <a:spcPts val="600"/>
              </a:spcAft>
            </a:pPr>
            <a:r>
              <a:rPr lang="en-US" sz="1300" b="1" dirty="0" smtClean="0">
                <a:solidFill>
                  <a:srgbClr val="000000"/>
                </a:solidFill>
                <a:latin typeface="Times New Roman" panose="02020603050405020304" pitchFamily="18" charset="0"/>
                <a:ea typeface="MS Mincho" panose="02020609040205080304" pitchFamily="49" charset="-128"/>
                <a:cs typeface="Minion Pro"/>
              </a:rPr>
              <a:t>Learning objectives:</a:t>
            </a:r>
            <a:r>
              <a:rPr lang="en-US" sz="1300" dirty="0" smtClean="0">
                <a:solidFill>
                  <a:srgbClr val="000000"/>
                </a:solidFill>
                <a:latin typeface="Times New Roman" panose="02020603050405020304" pitchFamily="18" charset="0"/>
                <a:ea typeface="MS Mincho" panose="02020609040205080304" pitchFamily="49" charset="-128"/>
                <a:cs typeface="Minion Pro"/>
              </a:rPr>
              <a:t>  </a:t>
            </a:r>
            <a:r>
              <a:rPr lang="en-US" sz="1600" dirty="0" smtClean="0">
                <a:solidFill>
                  <a:srgbClr val="000000"/>
                </a:solidFill>
                <a:latin typeface="Times New Roman" panose="02020603050405020304" pitchFamily="18" charset="0"/>
                <a:ea typeface="MS Mincho" panose="02020609040205080304" pitchFamily="49" charset="-128"/>
                <a:cs typeface="Minion Pro"/>
              </a:rPr>
              <a:t>Use the simple present and present progressive in describing daily activities </a:t>
            </a:r>
            <a:r>
              <a:rPr lang="en-SG" sz="1600" dirty="0" smtClean="0">
                <a:solidFill>
                  <a:srgbClr val="000000"/>
                </a:solidFill>
                <a:latin typeface="Minion Pro"/>
                <a:ea typeface="MS Mincho" panose="02020609040205080304" pitchFamily="49" charset="-128"/>
                <a:cs typeface="Minion Pro"/>
              </a:rPr>
              <a:t> </a:t>
            </a:r>
          </a:p>
          <a:p>
            <a:pPr marL="0" indent="0" algn="just">
              <a:spcBef>
                <a:spcPts val="600"/>
              </a:spcBef>
              <a:spcAft>
                <a:spcPts val="600"/>
              </a:spcAft>
              <a:buFont typeface="Arial" pitchFamily="34" charset="0"/>
              <a:buNone/>
            </a:pPr>
            <a:r>
              <a:rPr lang="en-SG" sz="1200" dirty="0" smtClean="0">
                <a:solidFill>
                  <a:srgbClr val="000000"/>
                </a:solidFill>
                <a:latin typeface="Minion Pro"/>
                <a:ea typeface="MS Mincho" panose="02020609040205080304" pitchFamily="49" charset="-128"/>
                <a:cs typeface="Minion Pro"/>
              </a:rPr>
              <a:t>      </a:t>
            </a:r>
          </a:p>
          <a:p>
            <a:pPr marL="0" indent="0" algn="just">
              <a:spcBef>
                <a:spcPts val="600"/>
              </a:spcBef>
              <a:spcAft>
                <a:spcPts val="600"/>
              </a:spcAft>
              <a:buFont typeface="Arial" pitchFamily="34" charset="0"/>
              <a:buNone/>
            </a:pPr>
            <a:endParaRPr lang="en-SG" sz="1200" dirty="0">
              <a:solidFill>
                <a:srgbClr val="000000"/>
              </a:solidFill>
              <a:latin typeface="Minion Pro"/>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SG" sz="1200" dirty="0" smtClean="0">
              <a:solidFill>
                <a:srgbClr val="000000"/>
              </a:solidFill>
              <a:latin typeface="Minion Pro"/>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SG" sz="1200" dirty="0">
              <a:solidFill>
                <a:srgbClr val="000000"/>
              </a:solidFill>
              <a:latin typeface="Minion Pro"/>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r>
              <a:rPr lang="en-US" sz="1300" dirty="0" smtClean="0">
                <a:solidFill>
                  <a:srgbClr val="000000"/>
                </a:solidFill>
                <a:latin typeface="Times New Roman" panose="02020603050405020304" pitchFamily="18" charset="0"/>
                <a:ea typeface="MS Mincho" panose="02020609040205080304" pitchFamily="49" charset="-128"/>
                <a:cs typeface="Minion Pro"/>
              </a:rPr>
              <a:t>	</a:t>
            </a: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marL="0" indent="0" algn="just">
              <a:spcBef>
                <a:spcPts val="600"/>
              </a:spcBef>
              <a:spcAft>
                <a:spcPts val="600"/>
              </a:spcAft>
              <a:buFont typeface="Arial" pitchFamily="34" charset="0"/>
              <a:buNone/>
            </a:pPr>
            <a:r>
              <a:rPr lang="en-US" sz="13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a:t>
            </a:r>
          </a:p>
          <a:p>
            <a:pPr marL="0" indent="0" algn="just">
              <a:spcBef>
                <a:spcPts val="600"/>
              </a:spcBef>
              <a:spcAft>
                <a:spcPts val="600"/>
              </a:spcAft>
              <a:buFont typeface="Arial" pitchFamily="34" charset="0"/>
              <a:buNone/>
            </a:pPr>
            <a:r>
              <a:rPr lang="en-US" sz="13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a:t>
            </a:r>
            <a:r>
              <a:rPr lang="en-US"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 Good</a:t>
            </a:r>
          </a:p>
          <a:p>
            <a:pPr marL="0" indent="0" algn="just">
              <a:spcBef>
                <a:spcPts val="600"/>
              </a:spcBef>
              <a:spcAft>
                <a:spcPts val="600"/>
              </a:spcAft>
              <a:buFont typeface="Arial" pitchFamily="34" charset="0"/>
              <a:buNone/>
            </a:pPr>
            <a:r>
              <a:rPr lang="en-US"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   : Not there yet</a:t>
            </a:r>
            <a:endParaRPr lang="en-SG"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marL="0" indent="0" algn="just">
              <a:spcBef>
                <a:spcPts val="600"/>
              </a:spcBef>
              <a:spcAft>
                <a:spcPts val="600"/>
              </a:spcAft>
              <a:buFont typeface="Arial" pitchFamily="34" charset="0"/>
              <a:buNone/>
            </a:pPr>
            <a:r>
              <a:rPr lang="en-SG"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a:t>
            </a:r>
            <a:r>
              <a:rPr lang="en-US"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GT = Getting there </a:t>
            </a:r>
          </a:p>
          <a:p>
            <a:pPr marL="0" indent="0" algn="just">
              <a:spcBef>
                <a:spcPts val="600"/>
              </a:spcBef>
              <a:spcAft>
                <a:spcPts val="600"/>
              </a:spcAft>
              <a:buFont typeface="Arial" pitchFamily="34" charset="0"/>
              <a:buNone/>
            </a:pPr>
            <a:r>
              <a:rPr lang="en-US"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 : absent</a:t>
            </a:r>
            <a:endParaRPr lang="en-SG" sz="1800" b="1" dirty="0" smtClean="0"/>
          </a:p>
          <a:p>
            <a:pPr marL="0" indent="0" algn="just">
              <a:spcBef>
                <a:spcPts val="600"/>
              </a:spcBef>
              <a:spcAft>
                <a:spcPts val="600"/>
              </a:spcAft>
              <a:buFont typeface="Arial" pitchFamily="34" charset="0"/>
              <a:buNone/>
            </a:pPr>
            <a:endParaRPr lang="en-SG" sz="1400" dirty="0" smtClean="0"/>
          </a:p>
          <a:p>
            <a:pPr marL="0" indent="0" algn="just">
              <a:spcBef>
                <a:spcPts val="600"/>
              </a:spcBef>
              <a:spcAft>
                <a:spcPts val="600"/>
              </a:spcAft>
              <a:buFont typeface="Arial" pitchFamily="34" charset="0"/>
              <a:buNone/>
            </a:pPr>
            <a:endParaRPr lang="en-SG" sz="1400" dirty="0" smtClean="0"/>
          </a:p>
          <a:p>
            <a:pPr marL="0" indent="0" algn="just">
              <a:spcBef>
                <a:spcPts val="600"/>
              </a:spcBef>
              <a:spcAft>
                <a:spcPts val="600"/>
              </a:spcAft>
              <a:buFont typeface="Arial" pitchFamily="34" charset="0"/>
              <a:buNone/>
            </a:pPr>
            <a:endParaRPr lang="en-SG" sz="1400" dirty="0" smtClean="0"/>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SG" sz="1200" dirty="0" smtClean="0">
              <a:solidFill>
                <a:srgbClr val="000000"/>
              </a:solidFill>
              <a:latin typeface="Minion Pro"/>
              <a:ea typeface="MS Mincho" panose="02020609040205080304" pitchFamily="49" charset="-128"/>
              <a:cs typeface="Minion Pro"/>
            </a:endParaRPr>
          </a:p>
          <a:p>
            <a:pPr marL="90170" indent="0" algn="just">
              <a:spcBef>
                <a:spcPts val="600"/>
              </a:spcBef>
              <a:spcAft>
                <a:spcPts val="600"/>
              </a:spcAft>
              <a:buFont typeface="Arial" pitchFamily="34" charset="0"/>
              <a:buNone/>
              <a:tabLst>
                <a:tab pos="270510" algn="l"/>
              </a:tabLst>
            </a:pPr>
            <a:endParaRPr lang="en-SG" sz="1200" dirty="0" smtClean="0">
              <a:latin typeface="Cambria" panose="02040503050406030204" pitchFamily="18" charset="0"/>
              <a:ea typeface="MS Mincho" panose="02020609040205080304" pitchFamily="49" charset="-128"/>
              <a:cs typeface="Times New Roman" panose="02020603050405020304" pitchFamily="18" charset="0"/>
            </a:endParaRPr>
          </a:p>
          <a:p>
            <a:pPr indent="0">
              <a:buFont typeface="Arial" pitchFamily="34" charset="0"/>
              <a:buNone/>
            </a:pPr>
            <a:endParaRPr lang="en-US" sz="1300" dirty="0" smtClean="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buFont typeface="Arial" pitchFamily="34" charset="0"/>
              <a:buNone/>
            </a:pPr>
            <a:endParaRPr lang="en-US" sz="1300" dirty="0" smtClean="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buFont typeface="Arial" pitchFamily="34" charset="0"/>
              <a:buNone/>
            </a:pPr>
            <a:endParaRPr lang="en-US" sz="1300" dirty="0" smtClean="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buFont typeface="Arial" pitchFamily="34" charset="0"/>
              <a:buNone/>
            </a:pPr>
            <a:endParaRPr lang="en-US" sz="1300" dirty="0" smtClean="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buFont typeface="Arial" pitchFamily="34" charset="0"/>
              <a:buNone/>
            </a:pPr>
            <a:endParaRPr lang="en-US" sz="1300" dirty="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p:txBody>
      </p:sp>
      <p:graphicFrame>
        <p:nvGraphicFramePr>
          <p:cNvPr id="3" name="Table 2"/>
          <p:cNvGraphicFramePr>
            <a:graphicFrameLocks noGrp="1"/>
          </p:cNvGraphicFramePr>
          <p:nvPr>
            <p:extLst>
              <p:ext uri="{D42A27DB-BD31-4B8C-83A1-F6EECF244321}">
                <p14:modId xmlns:p14="http://schemas.microsoft.com/office/powerpoint/2010/main" val="1094302046"/>
              </p:ext>
            </p:extLst>
          </p:nvPr>
        </p:nvGraphicFramePr>
        <p:xfrm>
          <a:off x="571499" y="1066800"/>
          <a:ext cx="8001000" cy="3931920"/>
        </p:xfrm>
        <a:graphic>
          <a:graphicData uri="http://schemas.openxmlformats.org/drawingml/2006/table">
            <a:tbl>
              <a:tblPr firstRow="1" bandRow="1">
                <a:tableStyleId>{5C22544A-7EE6-4342-B048-85BDC9FD1C3A}</a:tableStyleId>
              </a:tblPr>
              <a:tblGrid>
                <a:gridCol w="2000250"/>
                <a:gridCol w="2000250"/>
                <a:gridCol w="2000250"/>
                <a:gridCol w="2000250"/>
              </a:tblGrid>
              <a:tr h="777240">
                <a:tc>
                  <a:txBody>
                    <a:bodyPr/>
                    <a:lstStyle/>
                    <a:p>
                      <a:endParaRPr lang="en-US" dirty="0"/>
                    </a:p>
                  </a:txBody>
                  <a:tcPr/>
                </a:tc>
                <a:tc>
                  <a:txBody>
                    <a:bodyPr/>
                    <a:lstStyle/>
                    <a:p>
                      <a:pPr algn="ctr"/>
                      <a:r>
                        <a:rPr lang="en-US" sz="2400" b="1" dirty="0" smtClean="0">
                          <a:solidFill>
                            <a:srgbClr val="FFFF00"/>
                          </a:solidFill>
                        </a:rPr>
                        <a:t>Simple </a:t>
                      </a:r>
                    </a:p>
                    <a:p>
                      <a:pPr algn="ctr"/>
                      <a:r>
                        <a:rPr lang="en-US" sz="2400" b="1" dirty="0" smtClean="0">
                          <a:solidFill>
                            <a:srgbClr val="FFFF00"/>
                          </a:solidFill>
                        </a:rPr>
                        <a:t>present</a:t>
                      </a:r>
                      <a:endParaRPr lang="en-US" sz="2400" b="1" dirty="0">
                        <a:solidFill>
                          <a:srgbClr val="FFFF00"/>
                        </a:solidFill>
                      </a:endParaRPr>
                    </a:p>
                  </a:txBody>
                  <a:tcPr/>
                </a:tc>
                <a:tc>
                  <a:txBody>
                    <a:bodyPr/>
                    <a:lstStyle/>
                    <a:p>
                      <a:pPr algn="ctr"/>
                      <a:r>
                        <a:rPr lang="en-US" sz="2400" b="1" dirty="0" smtClean="0">
                          <a:solidFill>
                            <a:srgbClr val="FFFF00"/>
                          </a:solidFill>
                        </a:rPr>
                        <a:t>Simple </a:t>
                      </a:r>
                    </a:p>
                    <a:p>
                      <a:pPr algn="ctr"/>
                      <a:r>
                        <a:rPr lang="en-US" sz="2400" b="1" dirty="0" smtClean="0">
                          <a:solidFill>
                            <a:srgbClr val="FFFF00"/>
                          </a:solidFill>
                        </a:rPr>
                        <a:t>progressive</a:t>
                      </a:r>
                      <a:endParaRPr lang="en-US" sz="2400" b="1" dirty="0">
                        <a:solidFill>
                          <a:srgbClr val="FFFF00"/>
                        </a:solidFill>
                      </a:endParaRPr>
                    </a:p>
                  </a:txBody>
                  <a:tcPr/>
                </a:tc>
                <a:tc>
                  <a:txBody>
                    <a:bodyPr/>
                    <a:lstStyle/>
                    <a:p>
                      <a:pPr algn="ctr"/>
                      <a:r>
                        <a:rPr lang="en-US" sz="2400" b="1" dirty="0" smtClean="0">
                          <a:solidFill>
                            <a:srgbClr val="FFFF00"/>
                          </a:solidFill>
                        </a:rPr>
                        <a:t>Note</a:t>
                      </a:r>
                      <a:endParaRPr lang="en-US" sz="2400" b="1" dirty="0">
                        <a:solidFill>
                          <a:srgbClr val="FFFF00"/>
                        </a:solidFill>
                      </a:endParaRPr>
                    </a:p>
                  </a:txBody>
                  <a:tcPr/>
                </a:tc>
              </a:tr>
              <a:tr h="777240">
                <a:tc>
                  <a:txBody>
                    <a:bodyPr/>
                    <a:lstStyle/>
                    <a:p>
                      <a:endParaRPr lang="en-US" sz="2000" b="1" dirty="0" smtClean="0"/>
                    </a:p>
                    <a:p>
                      <a:r>
                        <a:rPr lang="en-US" sz="2000" b="1" dirty="0" err="1" smtClean="0"/>
                        <a:t>Vân</a:t>
                      </a:r>
                      <a:r>
                        <a:rPr lang="en-US" sz="2000" b="1" dirty="0" smtClean="0"/>
                        <a:t> </a:t>
                      </a:r>
                      <a:r>
                        <a:rPr lang="en-US" sz="2000" b="1" baseline="0" dirty="0" smtClean="0"/>
                        <a:t> </a:t>
                      </a:r>
                      <a:r>
                        <a:rPr lang="en-US" sz="2000" b="1" baseline="0" dirty="0" err="1" smtClean="0"/>
                        <a:t>Anh</a:t>
                      </a:r>
                      <a:endParaRPr lang="en-US" sz="2000" b="1" dirty="0"/>
                    </a:p>
                  </a:txBody>
                  <a:tcPr/>
                </a:tc>
                <a:tc>
                  <a:txBody>
                    <a:bodyPr/>
                    <a:lstStyle/>
                    <a:p>
                      <a:pPr algn="ctr"/>
                      <a:endParaRPr lang="en-US" dirty="0" smtClean="0"/>
                    </a:p>
                    <a:p>
                      <a:pPr algn="ctr"/>
                      <a:r>
                        <a:rPr kumimoji="0" lang="en-US" sz="1800" b="1" i="0" u="none" strike="noStrike" kern="1200" cap="none" spc="0" normalizeH="0" baseline="0" noProof="0" dirty="0" smtClean="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US" dirty="0"/>
                    </a:p>
                  </a:txBody>
                  <a:tcPr/>
                </a:tc>
                <a:tc>
                  <a:txBody>
                    <a:bodyPr/>
                    <a:lstStyle/>
                    <a:p>
                      <a:pPr algn="ctr"/>
                      <a:endParaRPr lang="en-US" dirty="0" smtClean="0"/>
                    </a:p>
                    <a:p>
                      <a:pPr algn="ctr"/>
                      <a:r>
                        <a:rPr lang="en-US" dirty="0" smtClean="0"/>
                        <a:t>?</a:t>
                      </a:r>
                      <a:endParaRPr lang="en-US" dirty="0"/>
                    </a:p>
                  </a:txBody>
                  <a:tcPr/>
                </a:tc>
                <a:tc>
                  <a:txBody>
                    <a:bodyPr/>
                    <a:lstStyle/>
                    <a:p>
                      <a:endParaRPr lang="en-US" dirty="0" smtClean="0"/>
                    </a:p>
                    <a:p>
                      <a:r>
                        <a:rPr lang="en-US" dirty="0" smtClean="0"/>
                        <a:t>Forget to use </a:t>
                      </a:r>
                      <a:r>
                        <a:rPr lang="en-US" b="1" dirty="0" smtClean="0"/>
                        <a:t>-</a:t>
                      </a:r>
                      <a:r>
                        <a:rPr lang="en-US" b="1" dirty="0" err="1" smtClean="0"/>
                        <a:t>ing</a:t>
                      </a:r>
                      <a:endParaRPr lang="en-US" b="1" dirty="0"/>
                    </a:p>
                  </a:txBody>
                  <a:tcPr/>
                </a:tc>
              </a:tr>
              <a:tr h="777240">
                <a:tc>
                  <a:txBody>
                    <a:bodyPr/>
                    <a:lstStyle/>
                    <a:p>
                      <a:endParaRPr lang="en-US" sz="2000" b="1" dirty="0" smtClean="0"/>
                    </a:p>
                    <a:p>
                      <a:r>
                        <a:rPr lang="en-US" sz="2000" b="1" dirty="0" err="1" smtClean="0"/>
                        <a:t>Tr</a:t>
                      </a:r>
                      <a:r>
                        <a:rPr lang="vi-VN" sz="2000" b="1" dirty="0" smtClean="0"/>
                        <a:t>í</a:t>
                      </a:r>
                      <a:r>
                        <a:rPr lang="en-US" sz="2000" b="1" dirty="0" smtClean="0"/>
                        <a:t> D</a:t>
                      </a:r>
                      <a:r>
                        <a:rPr lang="vi-VN" sz="2000" b="1" dirty="0" smtClean="0"/>
                        <a:t>ũng</a:t>
                      </a:r>
                      <a:endParaRPr lang="en-US" sz="2000" b="1" dirty="0"/>
                    </a:p>
                  </a:txBody>
                  <a:tcPr/>
                </a:tc>
                <a:tc>
                  <a:txBody>
                    <a:bodyPr/>
                    <a:lstStyle/>
                    <a:p>
                      <a:pPr algn="ct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US" dirty="0" smtClean="0"/>
                    </a:p>
                  </a:txBody>
                  <a:tcPr/>
                </a:tc>
                <a:tc>
                  <a:txBody>
                    <a:bodyPr/>
                    <a:lstStyle/>
                    <a:p>
                      <a:pPr algn="ctr"/>
                      <a:endParaRPr lang="en-US" dirty="0" smtClean="0"/>
                    </a:p>
                    <a:p>
                      <a:pPr algn="ctr"/>
                      <a:r>
                        <a:rPr kumimoji="0" lang="en-US" sz="1800" b="1" i="0" u="none" strike="noStrike" kern="1200" cap="none" spc="0" normalizeH="0" baseline="0" noProof="0" dirty="0" smtClean="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US" dirty="0"/>
                    </a:p>
                  </a:txBody>
                  <a:tcPr/>
                </a:tc>
                <a:tc>
                  <a:txBody>
                    <a:bodyPr/>
                    <a:lstStyle/>
                    <a:p>
                      <a:pPr algn="ctr"/>
                      <a:endParaRPr lang="en-US" dirty="0"/>
                    </a:p>
                  </a:txBody>
                  <a:tcPr/>
                </a:tc>
              </a:tr>
              <a:tr h="777240">
                <a:tc>
                  <a:txBody>
                    <a:bodyPr/>
                    <a:lstStyle/>
                    <a:p>
                      <a:endParaRPr lang="en-US" sz="2000" b="1" dirty="0" smtClean="0"/>
                    </a:p>
                    <a:p>
                      <a:r>
                        <a:rPr lang="en-US" sz="2000" b="1" dirty="0" smtClean="0"/>
                        <a:t>Đ</a:t>
                      </a:r>
                      <a:r>
                        <a:rPr lang="vi-VN" sz="2000" b="1" dirty="0" smtClean="0"/>
                        <a:t>ă</a:t>
                      </a:r>
                      <a:r>
                        <a:rPr lang="en-US" sz="2000" b="1" dirty="0" err="1" smtClean="0"/>
                        <a:t>ng</a:t>
                      </a:r>
                      <a:r>
                        <a:rPr lang="en-US" sz="2000" b="1" dirty="0" smtClean="0"/>
                        <a:t> </a:t>
                      </a:r>
                      <a:r>
                        <a:rPr lang="en-US" sz="2000" b="1" dirty="0" err="1" smtClean="0"/>
                        <a:t>Khoa</a:t>
                      </a:r>
                      <a:endParaRPr lang="en-US" sz="2000" b="1" dirty="0"/>
                    </a:p>
                  </a:txBody>
                  <a:tcPr/>
                </a:tc>
                <a:tc>
                  <a:txBody>
                    <a:bodyPr/>
                    <a:lstStyle/>
                    <a:p>
                      <a:pPr algn="ctr"/>
                      <a:endParaRPr lang="en-US" dirty="0" smtClean="0"/>
                    </a:p>
                    <a:p>
                      <a:pPr algn="ctr"/>
                      <a:r>
                        <a:rPr lang="en-US" dirty="0" smtClean="0"/>
                        <a:t>GT</a:t>
                      </a:r>
                    </a:p>
                  </a:txBody>
                  <a:tcPr/>
                </a:tc>
                <a:tc>
                  <a:txBody>
                    <a:bodyPr/>
                    <a:lstStyle/>
                    <a:p>
                      <a:pPr algn="ctr"/>
                      <a:endParaRPr lang="en-US" dirty="0" smtClean="0"/>
                    </a:p>
                    <a:p>
                      <a:pPr algn="ctr"/>
                      <a:r>
                        <a:rPr lang="en-US" dirty="0" smtClean="0"/>
                        <a:t>GT</a:t>
                      </a:r>
                      <a:endParaRPr lang="en-US" dirty="0"/>
                    </a:p>
                  </a:txBody>
                  <a:tcPr/>
                </a:tc>
                <a:tc>
                  <a:txBody>
                    <a:bodyPr/>
                    <a:lstStyle/>
                    <a:p>
                      <a:pPr algn="ctr"/>
                      <a:r>
                        <a:rPr lang="en-US" dirty="0" smtClean="0"/>
                        <a:t>Raise voice at the end of the Q</a:t>
                      </a:r>
                    </a:p>
                  </a:txBody>
                  <a:tcPr/>
                </a:tc>
              </a:tr>
              <a:tr h="777240">
                <a:tc>
                  <a:txBody>
                    <a:bodyPr/>
                    <a:lstStyle/>
                    <a:p>
                      <a:endParaRPr lang="en-US" sz="2000" b="1" dirty="0" smtClean="0"/>
                    </a:p>
                    <a:p>
                      <a:r>
                        <a:rPr lang="en-US" sz="2000" b="1" dirty="0" err="1" smtClean="0"/>
                        <a:t>Nh</a:t>
                      </a:r>
                      <a:r>
                        <a:rPr lang="vi-VN" sz="2000" b="1" dirty="0" smtClean="0"/>
                        <a:t>ư</a:t>
                      </a:r>
                      <a:r>
                        <a:rPr lang="en-US" sz="2000" b="1" dirty="0" smtClean="0"/>
                        <a:t> </a:t>
                      </a:r>
                      <a:r>
                        <a:rPr lang="vi-VN" sz="2000" b="1" dirty="0" smtClean="0"/>
                        <a:t>Ý</a:t>
                      </a:r>
                      <a:endParaRPr lang="en-US" sz="2000" b="1" dirty="0"/>
                    </a:p>
                  </a:txBody>
                  <a:tcPr/>
                </a:tc>
                <a:tc>
                  <a:txBody>
                    <a:bodyPr/>
                    <a:lstStyle/>
                    <a:p>
                      <a:pPr algn="ct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US" dirty="0" smtClean="0"/>
                    </a:p>
                  </a:txBody>
                  <a:tcPr/>
                </a:tc>
                <a:tc>
                  <a:txBody>
                    <a:bodyPr/>
                    <a:lstStyle/>
                    <a:p>
                      <a:pPr algn="ct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lumMod val="65000"/>
                              <a:lumOff val="3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US" dirty="0" smtClean="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19788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066800"/>
            <a:ext cx="3048000" cy="1143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a:t>
            </a:r>
            <a:r>
              <a:rPr lang="vi-VN" sz="4000" b="1" dirty="0" smtClean="0"/>
              <a:t>áng</a:t>
            </a:r>
            <a:r>
              <a:rPr lang="en-US" sz="4000" b="1" dirty="0" smtClean="0"/>
              <a:t> </a:t>
            </a:r>
            <a:endParaRPr lang="en-US" sz="4000" b="1" dirty="0"/>
          </a:p>
        </p:txBody>
      </p:sp>
      <p:cxnSp>
        <p:nvCxnSpPr>
          <p:cNvPr id="5" name="Straight Connector 4"/>
          <p:cNvCxnSpPr/>
          <p:nvPr/>
        </p:nvCxnSpPr>
        <p:spPr>
          <a:xfrm>
            <a:off x="3886200" y="762000"/>
            <a:ext cx="0" cy="9144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86200" y="762000"/>
            <a:ext cx="6858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572000" y="228600"/>
            <a:ext cx="4038600" cy="1143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rPr>
              <a:t>L</a:t>
            </a:r>
            <a:r>
              <a:rPr lang="vi-VN" sz="4000" b="1" dirty="0" smtClean="0">
                <a:solidFill>
                  <a:srgbClr val="002060"/>
                </a:solidFill>
              </a:rPr>
              <a:t>ý</a:t>
            </a:r>
            <a:r>
              <a:rPr lang="en-US" sz="4000" b="1" dirty="0">
                <a:solidFill>
                  <a:srgbClr val="002060"/>
                </a:solidFill>
              </a:rPr>
              <a:t> </a:t>
            </a:r>
            <a:r>
              <a:rPr lang="en-US" sz="4000" b="1" dirty="0" err="1" smtClean="0">
                <a:solidFill>
                  <a:srgbClr val="002060"/>
                </a:solidFill>
              </a:rPr>
              <a:t>thuy</a:t>
            </a:r>
            <a:r>
              <a:rPr lang="vi-VN" sz="4000" b="1" dirty="0" smtClean="0">
                <a:solidFill>
                  <a:srgbClr val="002060"/>
                </a:solidFill>
              </a:rPr>
              <a:t>ế</a:t>
            </a:r>
            <a:r>
              <a:rPr lang="en-US" sz="4000" b="1" dirty="0" smtClean="0">
                <a:solidFill>
                  <a:srgbClr val="002060"/>
                </a:solidFill>
              </a:rPr>
              <a:t>t </a:t>
            </a:r>
            <a:r>
              <a:rPr lang="en-US" sz="4000" b="1" dirty="0" err="1" smtClean="0">
                <a:solidFill>
                  <a:srgbClr val="002060"/>
                </a:solidFill>
              </a:rPr>
              <a:t>chung</a:t>
            </a:r>
            <a:r>
              <a:rPr lang="en-US" sz="4000" b="1" dirty="0">
                <a:solidFill>
                  <a:srgbClr val="002060"/>
                </a:solidFill>
              </a:rPr>
              <a:t> ĐGTX</a:t>
            </a:r>
          </a:p>
        </p:txBody>
      </p:sp>
      <p:cxnSp>
        <p:nvCxnSpPr>
          <p:cNvPr id="14" name="Straight Connector 13"/>
          <p:cNvCxnSpPr/>
          <p:nvPr/>
        </p:nvCxnSpPr>
        <p:spPr>
          <a:xfrm>
            <a:off x="3886200" y="2590800"/>
            <a:ext cx="6858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572000" y="2007140"/>
            <a:ext cx="4038600" cy="1143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rPr>
              <a:t>L</a:t>
            </a:r>
            <a:r>
              <a:rPr lang="vi-VN" sz="4000" b="1" dirty="0" smtClean="0">
                <a:solidFill>
                  <a:srgbClr val="002060"/>
                </a:solidFill>
              </a:rPr>
              <a:t>ý</a:t>
            </a:r>
            <a:r>
              <a:rPr lang="en-US" sz="4000" b="1" dirty="0">
                <a:solidFill>
                  <a:srgbClr val="002060"/>
                </a:solidFill>
              </a:rPr>
              <a:t> </a:t>
            </a:r>
            <a:r>
              <a:rPr lang="en-US" sz="4000" b="1" dirty="0" err="1" smtClean="0">
                <a:solidFill>
                  <a:srgbClr val="002060"/>
                </a:solidFill>
              </a:rPr>
              <a:t>thuy</a:t>
            </a:r>
            <a:r>
              <a:rPr lang="vi-VN" sz="4000" b="1" dirty="0" smtClean="0">
                <a:solidFill>
                  <a:srgbClr val="002060"/>
                </a:solidFill>
              </a:rPr>
              <a:t>ế</a:t>
            </a:r>
            <a:r>
              <a:rPr lang="en-US" sz="4000" b="1" dirty="0" smtClean="0">
                <a:solidFill>
                  <a:srgbClr val="002060"/>
                </a:solidFill>
              </a:rPr>
              <a:t>t </a:t>
            </a:r>
            <a:r>
              <a:rPr lang="en-US" sz="4000" b="1" dirty="0" err="1" smtClean="0">
                <a:solidFill>
                  <a:srgbClr val="002060"/>
                </a:solidFill>
              </a:rPr>
              <a:t>môn</a:t>
            </a:r>
            <a:r>
              <a:rPr lang="en-US" sz="4000" b="1" dirty="0">
                <a:solidFill>
                  <a:srgbClr val="002060"/>
                </a:solidFill>
              </a:rPr>
              <a:t> TA </a:t>
            </a:r>
            <a:r>
              <a:rPr lang="en-US" sz="4000" b="1" dirty="0" smtClean="0">
                <a:solidFill>
                  <a:srgbClr val="002060"/>
                </a:solidFill>
              </a:rPr>
              <a:t>v</a:t>
            </a:r>
            <a:r>
              <a:rPr lang="vi-VN" sz="4000" b="1" dirty="0" smtClean="0">
                <a:solidFill>
                  <a:srgbClr val="002060"/>
                </a:solidFill>
              </a:rPr>
              <a:t>ề</a:t>
            </a:r>
            <a:r>
              <a:rPr lang="en-US" sz="4000" b="1" dirty="0">
                <a:solidFill>
                  <a:srgbClr val="002060"/>
                </a:solidFill>
              </a:rPr>
              <a:t> ĐGTX</a:t>
            </a:r>
          </a:p>
        </p:txBody>
      </p:sp>
      <p:cxnSp>
        <p:nvCxnSpPr>
          <p:cNvPr id="19" name="Straight Connector 18"/>
          <p:cNvCxnSpPr/>
          <p:nvPr/>
        </p:nvCxnSpPr>
        <p:spPr>
          <a:xfrm>
            <a:off x="3886200" y="1676400"/>
            <a:ext cx="0" cy="9144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57200" y="4648200"/>
            <a:ext cx="3048000" cy="1143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Chi</a:t>
            </a:r>
            <a:r>
              <a:rPr lang="vi-VN" sz="4000" b="1" dirty="0"/>
              <a:t>ều</a:t>
            </a:r>
            <a:endParaRPr lang="en-US" sz="4000" b="1" dirty="0"/>
          </a:p>
        </p:txBody>
      </p:sp>
      <p:cxnSp>
        <p:nvCxnSpPr>
          <p:cNvPr id="27" name="Straight Connector 26"/>
          <p:cNvCxnSpPr/>
          <p:nvPr/>
        </p:nvCxnSpPr>
        <p:spPr>
          <a:xfrm>
            <a:off x="3505200" y="1676400"/>
            <a:ext cx="381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86200" y="4267200"/>
            <a:ext cx="0" cy="9144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86200" y="4267200"/>
            <a:ext cx="6858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4572000" y="3733800"/>
            <a:ext cx="4038600" cy="1143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rPr>
              <a:t>Th</a:t>
            </a:r>
            <a:r>
              <a:rPr lang="vi-VN" sz="4000" b="1" dirty="0" smtClean="0">
                <a:solidFill>
                  <a:srgbClr val="002060"/>
                </a:solidFill>
              </a:rPr>
              <a:t>ự</a:t>
            </a:r>
            <a:r>
              <a:rPr lang="en-US" sz="4000" b="1" dirty="0" smtClean="0">
                <a:solidFill>
                  <a:srgbClr val="002060"/>
                </a:solidFill>
              </a:rPr>
              <a:t>c h</a:t>
            </a:r>
            <a:r>
              <a:rPr lang="vi-VN" sz="4000" b="1" dirty="0" smtClean="0">
                <a:solidFill>
                  <a:srgbClr val="002060"/>
                </a:solidFill>
              </a:rPr>
              <a:t>ành</a:t>
            </a:r>
            <a:r>
              <a:rPr lang="en-US" sz="4000" b="1" dirty="0">
                <a:solidFill>
                  <a:srgbClr val="002060"/>
                </a:solidFill>
              </a:rPr>
              <a:t> ĐGTX</a:t>
            </a:r>
          </a:p>
        </p:txBody>
      </p:sp>
      <p:cxnSp>
        <p:nvCxnSpPr>
          <p:cNvPr id="34" name="Straight Connector 33"/>
          <p:cNvCxnSpPr/>
          <p:nvPr/>
        </p:nvCxnSpPr>
        <p:spPr>
          <a:xfrm>
            <a:off x="3886200" y="6096000"/>
            <a:ext cx="6858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572000" y="5486400"/>
            <a:ext cx="4038600" cy="1143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rPr>
              <a:t>B</a:t>
            </a:r>
            <a:r>
              <a:rPr lang="vi-VN" sz="4000" b="1" dirty="0" smtClean="0">
                <a:solidFill>
                  <a:srgbClr val="002060"/>
                </a:solidFill>
              </a:rPr>
              <a:t>ài</a:t>
            </a:r>
            <a:r>
              <a:rPr lang="en-US" sz="4000" b="1" dirty="0">
                <a:solidFill>
                  <a:srgbClr val="002060"/>
                </a:solidFill>
              </a:rPr>
              <a:t> </a:t>
            </a:r>
            <a:r>
              <a:rPr lang="en-US" sz="4000" b="1" dirty="0" err="1" smtClean="0">
                <a:solidFill>
                  <a:srgbClr val="002060"/>
                </a:solidFill>
              </a:rPr>
              <a:t>ki</a:t>
            </a:r>
            <a:r>
              <a:rPr lang="vi-VN" sz="4000" b="1" dirty="0" smtClean="0">
                <a:solidFill>
                  <a:srgbClr val="002060"/>
                </a:solidFill>
              </a:rPr>
              <a:t>ểm</a:t>
            </a:r>
            <a:r>
              <a:rPr lang="en-US" sz="4000" b="1" dirty="0" smtClean="0">
                <a:solidFill>
                  <a:srgbClr val="002060"/>
                </a:solidFill>
              </a:rPr>
              <a:t> </a:t>
            </a:r>
            <a:r>
              <a:rPr lang="en-US" sz="4000" b="1" dirty="0" err="1" smtClean="0">
                <a:solidFill>
                  <a:srgbClr val="002060"/>
                </a:solidFill>
              </a:rPr>
              <a:t>tra</a:t>
            </a:r>
            <a:r>
              <a:rPr lang="en-US" sz="4000" b="1" dirty="0">
                <a:solidFill>
                  <a:srgbClr val="002060"/>
                </a:solidFill>
              </a:rPr>
              <a:t> ĐGTX</a:t>
            </a:r>
          </a:p>
        </p:txBody>
      </p:sp>
      <p:cxnSp>
        <p:nvCxnSpPr>
          <p:cNvPr id="36" name="Straight Connector 35"/>
          <p:cNvCxnSpPr/>
          <p:nvPr/>
        </p:nvCxnSpPr>
        <p:spPr>
          <a:xfrm>
            <a:off x="3886200" y="5181600"/>
            <a:ext cx="0" cy="9144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05200" y="5181600"/>
            <a:ext cx="381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1000"/>
                            </p:stCondLst>
                            <p:childTnLst>
                              <p:par>
                                <p:cTn id="35" presetID="6"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1500"/>
                            </p:stCondLst>
                            <p:childTnLst>
                              <p:par>
                                <p:cTn id="57" presetID="6" presetClass="entr" presetSubtype="16"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circle(in)">
                                      <p:cBhvr>
                                        <p:cTn id="59" dur="20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childTnLst>
                          </p:cTn>
                        </p:par>
                        <p:par>
                          <p:cTn id="65" fill="hold">
                            <p:stCondLst>
                              <p:cond delay="500"/>
                            </p:stCondLst>
                            <p:childTnLst>
                              <p:par>
                                <p:cTn id="66" presetID="22" presetClass="entr" presetSubtype="4"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00"/>
                                        <p:tgtEl>
                                          <p:spTgt spid="34"/>
                                        </p:tgtEl>
                                      </p:cBhvr>
                                    </p:animEffect>
                                  </p:childTnLst>
                                </p:cTn>
                              </p:par>
                            </p:childTnLst>
                          </p:cTn>
                        </p:par>
                        <p:par>
                          <p:cTn id="69" fill="hold">
                            <p:stCondLst>
                              <p:cond delay="1000"/>
                            </p:stCondLst>
                            <p:childTnLst>
                              <p:par>
                                <p:cTn id="70" presetID="6" presetClass="entr" presetSubtype="16"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circle(in)">
                                      <p:cBhvr>
                                        <p:cTn id="7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7" grpId="0" animBg="1"/>
      <p:bldP spid="20" grpId="0" animBg="1"/>
      <p:bldP spid="33" grpId="0" animBg="1"/>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xmlns="" id="{3FAEF25C-B807-4799-ACE3-A0D81DEA6F4F}"/>
              </a:ext>
            </a:extLst>
          </p:cNvPr>
          <p:cNvSpPr txBox="1">
            <a:spLocks noChangeArrowheads="1"/>
          </p:cNvSpPr>
          <p:nvPr/>
        </p:nvSpPr>
        <p:spPr bwMode="auto">
          <a:xfrm>
            <a:off x="381000" y="152400"/>
            <a:ext cx="8381999" cy="65532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pPr>
            <a:r>
              <a:rPr lang="en-US" sz="1300" b="1" dirty="0" smtClean="0">
                <a:solidFill>
                  <a:srgbClr val="000000"/>
                </a:solidFill>
                <a:latin typeface="Times New Roman" panose="02020603050405020304" pitchFamily="18" charset="0"/>
                <a:ea typeface="MS Mincho" panose="02020609040205080304" pitchFamily="49" charset="-128"/>
                <a:cs typeface="Minion Pro"/>
              </a:rPr>
              <a:t>Date: </a:t>
            </a:r>
            <a:r>
              <a:rPr lang="en-US" sz="1300" dirty="0" smtClean="0">
                <a:solidFill>
                  <a:srgbClr val="000000"/>
                </a:solidFill>
                <a:latin typeface="Times New Roman" panose="02020603050405020304" pitchFamily="18" charset="0"/>
                <a:ea typeface="MS Mincho" panose="02020609040205080304" pitchFamily="49" charset="-128"/>
                <a:cs typeface="Minion Pro"/>
              </a:rPr>
              <a:t>…/…./….</a:t>
            </a:r>
            <a:endParaRPr lang="en-SG" sz="1200" dirty="0" smtClean="0">
              <a:solidFill>
                <a:srgbClr val="000000"/>
              </a:solidFill>
              <a:latin typeface="Minion Pro"/>
              <a:ea typeface="MS Mincho" panose="02020609040205080304" pitchFamily="49" charset="-128"/>
              <a:cs typeface="Minion Pro"/>
            </a:endParaRPr>
          </a:p>
          <a:p>
            <a:pPr algn="just">
              <a:spcBef>
                <a:spcPts val="600"/>
              </a:spcBef>
              <a:spcAft>
                <a:spcPts val="600"/>
              </a:spcAft>
            </a:pPr>
            <a:r>
              <a:rPr lang="en-US" sz="1300" b="1" dirty="0" smtClean="0">
                <a:solidFill>
                  <a:srgbClr val="000000"/>
                </a:solidFill>
                <a:latin typeface="Times New Roman" panose="02020603050405020304" pitchFamily="18" charset="0"/>
                <a:ea typeface="MS Mincho" panose="02020609040205080304" pitchFamily="49" charset="-128"/>
                <a:cs typeface="Minion Pro"/>
              </a:rPr>
              <a:t>Learning objectives:</a:t>
            </a:r>
            <a:endParaRPr lang="en-SG" sz="1600" dirty="0" smtClean="0">
              <a:solidFill>
                <a:srgbClr val="000000"/>
              </a:solidFill>
              <a:latin typeface="Minion Pro"/>
              <a:ea typeface="MS Mincho" panose="02020609040205080304" pitchFamily="49" charset="-128"/>
              <a:cs typeface="Minion Pro"/>
            </a:endParaRPr>
          </a:p>
          <a:p>
            <a:pPr marL="0" indent="0" algn="just">
              <a:spcBef>
                <a:spcPts val="600"/>
              </a:spcBef>
              <a:spcAft>
                <a:spcPts val="600"/>
              </a:spcAft>
              <a:buFont typeface="Arial" pitchFamily="34" charset="0"/>
              <a:buNone/>
            </a:pPr>
            <a:r>
              <a:rPr lang="en-SG" sz="1200" dirty="0" smtClean="0">
                <a:solidFill>
                  <a:srgbClr val="000000"/>
                </a:solidFill>
                <a:latin typeface="Minion Pro"/>
                <a:ea typeface="MS Mincho" panose="02020609040205080304" pitchFamily="49" charset="-128"/>
                <a:cs typeface="Minion Pro"/>
              </a:rPr>
              <a:t>      </a:t>
            </a:r>
          </a:p>
          <a:p>
            <a:pPr marL="0" indent="0" algn="just">
              <a:spcBef>
                <a:spcPts val="600"/>
              </a:spcBef>
              <a:spcAft>
                <a:spcPts val="600"/>
              </a:spcAft>
              <a:buFont typeface="Arial" pitchFamily="34" charset="0"/>
              <a:buNone/>
            </a:pPr>
            <a:endParaRPr lang="en-SG" sz="1200" dirty="0">
              <a:solidFill>
                <a:srgbClr val="000000"/>
              </a:solidFill>
              <a:latin typeface="Minion Pro"/>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SG" sz="1200" dirty="0" smtClean="0">
              <a:solidFill>
                <a:srgbClr val="000000"/>
              </a:solidFill>
              <a:latin typeface="Minion Pro"/>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SG" sz="1200" dirty="0">
              <a:solidFill>
                <a:srgbClr val="000000"/>
              </a:solidFill>
              <a:latin typeface="Minion Pro"/>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r>
              <a:rPr lang="en-US" sz="1300" dirty="0" smtClean="0">
                <a:solidFill>
                  <a:srgbClr val="000000"/>
                </a:solidFill>
                <a:latin typeface="Times New Roman" panose="02020603050405020304" pitchFamily="18" charset="0"/>
                <a:ea typeface="MS Mincho" panose="02020609040205080304" pitchFamily="49" charset="-128"/>
                <a:cs typeface="Minion Pro"/>
              </a:rPr>
              <a:t>	</a:t>
            </a: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marL="0" indent="0" algn="just">
              <a:spcBef>
                <a:spcPts val="600"/>
              </a:spcBef>
              <a:spcAft>
                <a:spcPts val="600"/>
              </a:spcAft>
              <a:buFont typeface="Arial" pitchFamily="34" charset="0"/>
              <a:buNone/>
            </a:pPr>
            <a:r>
              <a:rPr lang="en-US" sz="13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a:t>
            </a:r>
          </a:p>
          <a:p>
            <a:pPr marL="0" indent="0" algn="just">
              <a:spcBef>
                <a:spcPts val="600"/>
              </a:spcBef>
              <a:spcAft>
                <a:spcPts val="600"/>
              </a:spcAft>
              <a:buFont typeface="Arial" pitchFamily="34" charset="0"/>
              <a:buNone/>
            </a:pPr>
            <a:r>
              <a:rPr lang="en-US" sz="13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a:t>
            </a:r>
            <a:r>
              <a:rPr lang="en-US"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 Good</a:t>
            </a:r>
          </a:p>
          <a:p>
            <a:pPr marL="0" indent="0" algn="just">
              <a:spcBef>
                <a:spcPts val="600"/>
              </a:spcBef>
              <a:spcAft>
                <a:spcPts val="600"/>
              </a:spcAft>
              <a:buFont typeface="Arial" pitchFamily="34" charset="0"/>
              <a:buNone/>
            </a:pPr>
            <a:r>
              <a:rPr lang="en-US"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   : Not there yet</a:t>
            </a:r>
            <a:endParaRPr lang="en-SG"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marL="0" indent="0" algn="just">
              <a:spcBef>
                <a:spcPts val="600"/>
              </a:spcBef>
              <a:spcAft>
                <a:spcPts val="600"/>
              </a:spcAft>
              <a:buFont typeface="Arial" pitchFamily="34" charset="0"/>
              <a:buNone/>
            </a:pPr>
            <a:r>
              <a:rPr lang="en-SG"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a:t>
            </a:r>
            <a:r>
              <a:rPr lang="en-US"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GT = Getting there </a:t>
            </a:r>
          </a:p>
          <a:p>
            <a:pPr marL="0" indent="0" algn="just">
              <a:spcBef>
                <a:spcPts val="600"/>
              </a:spcBef>
              <a:spcAft>
                <a:spcPts val="600"/>
              </a:spcAft>
              <a:buFont typeface="Arial" pitchFamily="34" charset="0"/>
              <a:buNone/>
            </a:pPr>
            <a:r>
              <a:rPr lang="en-US" sz="1800" b="1" dirty="0" smtClean="0">
                <a:solidFill>
                  <a:prstClr val="black">
                    <a:lumMod val="65000"/>
                    <a:lumOff val="35000"/>
                  </a:prstClr>
                </a:solidFill>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	 : absent</a:t>
            </a:r>
            <a:endParaRPr lang="en-SG" sz="1800" b="1" dirty="0" smtClean="0"/>
          </a:p>
          <a:p>
            <a:pPr marL="0" indent="0" algn="just">
              <a:spcBef>
                <a:spcPts val="600"/>
              </a:spcBef>
              <a:spcAft>
                <a:spcPts val="600"/>
              </a:spcAft>
              <a:buFont typeface="Arial" pitchFamily="34" charset="0"/>
              <a:buNone/>
            </a:pPr>
            <a:endParaRPr lang="en-SG" sz="1400" dirty="0" smtClean="0"/>
          </a:p>
          <a:p>
            <a:pPr marL="0" indent="0" algn="just">
              <a:spcBef>
                <a:spcPts val="600"/>
              </a:spcBef>
              <a:spcAft>
                <a:spcPts val="600"/>
              </a:spcAft>
              <a:buFont typeface="Arial" pitchFamily="34" charset="0"/>
              <a:buNone/>
            </a:pPr>
            <a:endParaRPr lang="en-SG" sz="1400" dirty="0" smtClean="0"/>
          </a:p>
          <a:p>
            <a:pPr marL="0" indent="0" algn="just">
              <a:spcBef>
                <a:spcPts val="600"/>
              </a:spcBef>
              <a:spcAft>
                <a:spcPts val="600"/>
              </a:spcAft>
              <a:buFont typeface="Arial" pitchFamily="34" charset="0"/>
              <a:buNone/>
            </a:pPr>
            <a:endParaRPr lang="en-SG" sz="1400" dirty="0" smtClean="0"/>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US" sz="1300" dirty="0" smtClean="0">
              <a:solidFill>
                <a:srgbClr val="000000"/>
              </a:solidFill>
              <a:latin typeface="Times New Roman" panose="02020603050405020304" pitchFamily="18" charset="0"/>
              <a:ea typeface="MS Mincho" panose="02020609040205080304" pitchFamily="49" charset="-128"/>
              <a:cs typeface="Minion Pro"/>
            </a:endParaRPr>
          </a:p>
          <a:p>
            <a:pPr marL="0" indent="0" algn="just">
              <a:spcBef>
                <a:spcPts val="600"/>
              </a:spcBef>
              <a:spcAft>
                <a:spcPts val="600"/>
              </a:spcAft>
              <a:buFont typeface="Arial" pitchFamily="34" charset="0"/>
              <a:buNone/>
            </a:pPr>
            <a:endParaRPr lang="en-SG" sz="1200" dirty="0" smtClean="0">
              <a:solidFill>
                <a:srgbClr val="000000"/>
              </a:solidFill>
              <a:latin typeface="Minion Pro"/>
              <a:ea typeface="MS Mincho" panose="02020609040205080304" pitchFamily="49" charset="-128"/>
              <a:cs typeface="Minion Pro"/>
            </a:endParaRPr>
          </a:p>
          <a:p>
            <a:pPr marL="90170" indent="0" algn="just">
              <a:spcBef>
                <a:spcPts val="600"/>
              </a:spcBef>
              <a:spcAft>
                <a:spcPts val="600"/>
              </a:spcAft>
              <a:buFont typeface="Arial" pitchFamily="34" charset="0"/>
              <a:buNone/>
              <a:tabLst>
                <a:tab pos="270510" algn="l"/>
              </a:tabLst>
            </a:pPr>
            <a:endParaRPr lang="en-SG" sz="1200" dirty="0" smtClean="0">
              <a:latin typeface="Cambria" panose="02040503050406030204" pitchFamily="18" charset="0"/>
              <a:ea typeface="MS Mincho" panose="02020609040205080304" pitchFamily="49" charset="-128"/>
              <a:cs typeface="Times New Roman" panose="02020603050405020304" pitchFamily="18" charset="0"/>
            </a:endParaRPr>
          </a:p>
          <a:p>
            <a:pPr indent="0">
              <a:buFont typeface="Arial" pitchFamily="34" charset="0"/>
              <a:buNone/>
            </a:pPr>
            <a:endParaRPr lang="en-US" sz="1300" dirty="0" smtClean="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buFont typeface="Arial" pitchFamily="34" charset="0"/>
              <a:buNone/>
            </a:pPr>
            <a:endParaRPr lang="en-US" sz="1300" dirty="0" smtClean="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buFont typeface="Arial" pitchFamily="34" charset="0"/>
              <a:buNone/>
            </a:pPr>
            <a:endParaRPr lang="en-US" sz="1300" dirty="0" smtClean="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buFont typeface="Arial" pitchFamily="34" charset="0"/>
              <a:buNone/>
            </a:pPr>
            <a:endParaRPr lang="en-US" sz="1300" dirty="0" smtClean="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a:p>
            <a:pPr indent="0">
              <a:buFont typeface="Arial" pitchFamily="34" charset="0"/>
              <a:buNone/>
            </a:pPr>
            <a:endParaRPr lang="en-US" sz="1300" dirty="0">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endParaRPr>
          </a:p>
        </p:txBody>
      </p:sp>
      <p:graphicFrame>
        <p:nvGraphicFramePr>
          <p:cNvPr id="6" name="Table 5"/>
          <p:cNvGraphicFramePr>
            <a:graphicFrameLocks noGrp="1"/>
          </p:cNvGraphicFramePr>
          <p:nvPr>
            <p:extLst>
              <p:ext uri="{D42A27DB-BD31-4B8C-83A1-F6EECF244321}">
                <p14:modId xmlns:p14="http://schemas.microsoft.com/office/powerpoint/2010/main" val="234773958"/>
              </p:ext>
            </p:extLst>
          </p:nvPr>
        </p:nvGraphicFramePr>
        <p:xfrm>
          <a:off x="609600" y="914400"/>
          <a:ext cx="7924800" cy="4038600"/>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6731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731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731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731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731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731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64479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64" y="356422"/>
            <a:ext cx="7971636" cy="5739578"/>
          </a:xfrm>
          <a:prstGeom prst="rect">
            <a:avLst/>
          </a:prstGeom>
        </p:spPr>
      </p:pic>
      <p:sp>
        <p:nvSpPr>
          <p:cNvPr id="5" name="Rectangle 4"/>
          <p:cNvSpPr/>
          <p:nvPr/>
        </p:nvSpPr>
        <p:spPr>
          <a:xfrm>
            <a:off x="3124200" y="2667000"/>
            <a:ext cx="29718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 y="2676942"/>
            <a:ext cx="7391400" cy="2123658"/>
          </a:xfrm>
          <a:prstGeom prst="rect">
            <a:avLst/>
          </a:prstGeom>
        </p:spPr>
        <p:txBody>
          <a:bodyPr wrap="square">
            <a:spAutoFit/>
          </a:bodyPr>
          <a:lstStyle/>
          <a:p>
            <a:pPr algn="ctr"/>
            <a:r>
              <a:rPr lang="en-SG" sz="6600" b="1" i="1" dirty="0" smtClean="0">
                <a:solidFill>
                  <a:srgbClr val="FF0000"/>
                </a:solidFill>
              </a:rPr>
              <a:t>3.2. Games </a:t>
            </a:r>
          </a:p>
          <a:p>
            <a:pPr algn="ctr"/>
            <a:r>
              <a:rPr lang="en-SG" sz="6600" b="1" i="1" dirty="0" smtClean="0">
                <a:solidFill>
                  <a:srgbClr val="FF0000"/>
                </a:solidFill>
              </a:rPr>
              <a:t>(</a:t>
            </a:r>
            <a:r>
              <a:rPr lang="en-SG" sz="6600" b="1" i="1" dirty="0" err="1" smtClean="0">
                <a:solidFill>
                  <a:srgbClr val="FF0000"/>
                </a:solidFill>
              </a:rPr>
              <a:t>Tr</a:t>
            </a:r>
            <a:r>
              <a:rPr lang="vi-VN" sz="6600" b="1" i="1" dirty="0" smtClean="0">
                <a:solidFill>
                  <a:srgbClr val="FF0000"/>
                </a:solidFill>
              </a:rPr>
              <a:t>ò</a:t>
            </a:r>
            <a:r>
              <a:rPr lang="en-US" sz="6600" b="1" i="1" dirty="0" smtClean="0">
                <a:solidFill>
                  <a:srgbClr val="FF0000"/>
                </a:solidFill>
              </a:rPr>
              <a:t> </a:t>
            </a:r>
            <a:r>
              <a:rPr lang="en-US" sz="6600" b="1" i="1" dirty="0" err="1" smtClean="0">
                <a:solidFill>
                  <a:srgbClr val="FF0000"/>
                </a:solidFill>
              </a:rPr>
              <a:t>ch</a:t>
            </a:r>
            <a:r>
              <a:rPr lang="vi-VN" sz="6600" b="1" i="1" dirty="0" smtClean="0">
                <a:solidFill>
                  <a:srgbClr val="FF0000"/>
                </a:solidFill>
              </a:rPr>
              <a:t>ơi</a:t>
            </a:r>
            <a:r>
              <a:rPr lang="en-SG" sz="6600" b="1" i="1" dirty="0" smtClean="0">
                <a:solidFill>
                  <a:srgbClr val="FF0000"/>
                </a:solidFill>
              </a:rPr>
              <a:t>)</a:t>
            </a:r>
          </a:p>
        </p:txBody>
      </p:sp>
    </p:spTree>
    <p:extLst>
      <p:ext uri="{BB962C8B-B14F-4D97-AF65-F5344CB8AC3E}">
        <p14:creationId xmlns:p14="http://schemas.microsoft.com/office/powerpoint/2010/main" val="1188033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87"/>
            <a:ext cx="9144000" cy="6843826"/>
          </a:xfrm>
          <a:prstGeom prst="rect">
            <a:avLst/>
          </a:prstGeom>
        </p:spPr>
      </p:pic>
      <p:sp>
        <p:nvSpPr>
          <p:cNvPr id="3" name="Content Placeholder 2">
            <a:extLst>
              <a:ext uri="{FF2B5EF4-FFF2-40B4-BE49-F238E27FC236}">
                <a16:creationId xmlns:a16="http://schemas.microsoft.com/office/drawing/2014/main" xmlns="" id="{851EF183-ACB5-4D1E-84B6-78CD0E1FD4A9}"/>
              </a:ext>
            </a:extLst>
          </p:cNvPr>
          <p:cNvSpPr txBox="1">
            <a:spLocks/>
          </p:cNvSpPr>
          <p:nvPr/>
        </p:nvSpPr>
        <p:spPr>
          <a:xfrm>
            <a:off x="1187624" y="908720"/>
            <a:ext cx="6984776" cy="49708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i="1" dirty="0" smtClean="0">
              <a:solidFill>
                <a:srgbClr val="FF0000"/>
              </a:solidFill>
              <a:latin typeface="Comic Sans MS" pitchFamily="66" charset="0"/>
            </a:endParaRPr>
          </a:p>
          <a:p>
            <a:pPr marL="0" indent="0">
              <a:buNone/>
            </a:pPr>
            <a:r>
              <a:rPr lang="en-US" dirty="0" smtClean="0">
                <a:latin typeface="Comic Sans MS" pitchFamily="66" charset="0"/>
              </a:rPr>
              <a:t>Simple games are used to assess students memory and understanding level (Slap, Find </a:t>
            </a:r>
            <a:r>
              <a:rPr lang="en-US" dirty="0">
                <a:latin typeface="Comic Sans MS" pitchFamily="66" charset="0"/>
              </a:rPr>
              <a:t>someone </a:t>
            </a:r>
            <a:r>
              <a:rPr lang="en-US" dirty="0" smtClean="0">
                <a:latin typeface="Comic Sans MS" pitchFamily="66" charset="0"/>
              </a:rPr>
              <a:t>who</a:t>
            </a:r>
            <a:r>
              <a:rPr lang="en-US" dirty="0">
                <a:latin typeface="Comic Sans MS" pitchFamily="66" charset="0"/>
              </a:rPr>
              <a:t>, Who is </a:t>
            </a:r>
            <a:r>
              <a:rPr lang="en-US" dirty="0" smtClean="0">
                <a:latin typeface="Comic Sans MS" pitchFamily="66" charset="0"/>
              </a:rPr>
              <a:t>faster, Interview, Back to </a:t>
            </a:r>
            <a:r>
              <a:rPr lang="en-US" dirty="0">
                <a:latin typeface="Comic Sans MS" pitchFamily="66" charset="0"/>
              </a:rPr>
              <a:t>the </a:t>
            </a:r>
            <a:r>
              <a:rPr lang="en-US" dirty="0" smtClean="0">
                <a:latin typeface="Comic Sans MS" pitchFamily="66" charset="0"/>
              </a:rPr>
              <a:t>board, </a:t>
            </a:r>
            <a:r>
              <a:rPr lang="en-US" dirty="0" smtClean="0">
                <a:latin typeface="Comic Sans MS" pitchFamily="66" charset="0"/>
              </a:rPr>
              <a:t>Running dictation, ….)</a:t>
            </a:r>
            <a:endParaRPr lang="en-US" dirty="0">
              <a:latin typeface="Comic Sans MS" pitchFamily="66" charset="0"/>
            </a:endParaRPr>
          </a:p>
          <a:p>
            <a:pPr marL="0" indent="0">
              <a:buFont typeface="Arial" pitchFamily="34" charset="0"/>
              <a:buNone/>
            </a:pPr>
            <a:r>
              <a:rPr lang="en-US" dirty="0" smtClean="0">
                <a:latin typeface="Comic Sans MS" pitchFamily="66" charset="0"/>
              </a:rPr>
              <a:t>Ex: Find the animals</a:t>
            </a:r>
            <a:endParaRPr lang="en-SG" dirty="0" smtClean="0">
              <a:latin typeface="Comic Sans MS" pitchFamily="66" charset="0"/>
            </a:endParaRPr>
          </a:p>
          <a:p>
            <a:pPr marL="0" indent="0">
              <a:buFont typeface="Arial" pitchFamily="34" charset="0"/>
              <a:buNone/>
            </a:pPr>
            <a:endParaRPr lang="en-SG" dirty="0">
              <a:latin typeface="Comic Sans MS" pitchFamily="66" charset="0"/>
            </a:endParaRPr>
          </a:p>
        </p:txBody>
      </p:sp>
    </p:spTree>
    <p:extLst>
      <p:ext uri="{BB962C8B-B14F-4D97-AF65-F5344CB8AC3E}">
        <p14:creationId xmlns:p14="http://schemas.microsoft.com/office/powerpoint/2010/main" val="21336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2D9903-6ED1-4CDF-871D-9924A141E700}"/>
              </a:ext>
            </a:extLst>
          </p:cNvPr>
          <p:cNvSpPr>
            <a:spLocks noGrp="1"/>
          </p:cNvSpPr>
          <p:nvPr>
            <p:ph idx="1"/>
          </p:nvPr>
        </p:nvSpPr>
        <p:spPr>
          <a:xfrm>
            <a:off x="938758" y="152400"/>
            <a:ext cx="7633742" cy="5186897"/>
          </a:xfrm>
        </p:spPr>
        <p:txBody>
          <a:bodyPr>
            <a:normAutofit/>
          </a:bodyPr>
          <a:lstStyle/>
          <a:p>
            <a:pPr marL="0" indent="0" algn="ctr">
              <a:buNone/>
            </a:pPr>
            <a:r>
              <a:rPr lang="en-SG" sz="4400" b="1" i="1" dirty="0"/>
              <a:t>Find the animals</a:t>
            </a:r>
          </a:p>
        </p:txBody>
      </p:sp>
      <p:grpSp>
        <p:nvGrpSpPr>
          <p:cNvPr id="4" name="Group 3">
            <a:extLst>
              <a:ext uri="{FF2B5EF4-FFF2-40B4-BE49-F238E27FC236}">
                <a16:creationId xmlns:a16="http://schemas.microsoft.com/office/drawing/2014/main" xmlns="" id="{9D65AA8D-5C27-4E85-8799-5F7CCA0BAA07}"/>
              </a:ext>
            </a:extLst>
          </p:cNvPr>
          <p:cNvGrpSpPr>
            <a:grpSpLocks/>
          </p:cNvGrpSpPr>
          <p:nvPr/>
        </p:nvGrpSpPr>
        <p:grpSpPr bwMode="auto">
          <a:xfrm>
            <a:off x="1447800" y="914400"/>
            <a:ext cx="6629400" cy="5867400"/>
            <a:chOff x="0" y="0"/>
            <a:chExt cx="6578930" cy="7766462"/>
          </a:xfrm>
        </p:grpSpPr>
        <p:pic>
          <p:nvPicPr>
            <p:cNvPr id="5" name="Picture 4">
              <a:extLst>
                <a:ext uri="{FF2B5EF4-FFF2-40B4-BE49-F238E27FC236}">
                  <a16:creationId xmlns:a16="http://schemas.microsoft.com/office/drawing/2014/main" xmlns="" id="{729DA6DF-EB16-435B-9043-9D6388B31F33}"/>
                </a:ext>
              </a:extLst>
            </p:cNvPr>
            <p:cNvPicPr>
              <a:picLocks noChangeAspect="1"/>
            </p:cNvPicPr>
            <p:nvPr/>
          </p:nvPicPr>
          <p:blipFill>
            <a:blip r:embed="rId2">
              <a:extLst>
                <a:ext uri="{28A0092B-C50C-407E-A947-70E740481C1C}">
                  <a14:useLocalDpi xmlns:a14="http://schemas.microsoft.com/office/drawing/2010/main" val="0"/>
                </a:ext>
              </a:extLst>
            </a:blip>
            <a:srcRect l="37411" t="23132" r="38580" b="27402"/>
            <a:stretch>
              <a:fillRect/>
            </a:stretch>
          </p:blipFill>
          <p:spPr bwMode="auto">
            <a:xfrm>
              <a:off x="1021278" y="0"/>
              <a:ext cx="4358245" cy="50470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1B369577-2ACA-4A6F-B00A-B634F320CE1D}"/>
                </a:ext>
              </a:extLst>
            </p:cNvPr>
            <p:cNvPicPr>
              <a:picLocks noChangeAspect="1"/>
            </p:cNvPicPr>
            <p:nvPr/>
          </p:nvPicPr>
          <p:blipFill>
            <a:blip r:embed="rId3">
              <a:extLst>
                <a:ext uri="{28A0092B-C50C-407E-A947-70E740481C1C}">
                  <a14:useLocalDpi xmlns:a14="http://schemas.microsoft.com/office/drawing/2010/main" val="0"/>
                </a:ext>
              </a:extLst>
            </a:blip>
            <a:srcRect l="27809" t="22064" r="27176" b="43416"/>
            <a:stretch>
              <a:fillRect/>
            </a:stretch>
          </p:blipFill>
          <p:spPr bwMode="auto">
            <a:xfrm>
              <a:off x="0" y="4785756"/>
              <a:ext cx="6578930" cy="298070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p:cNvSpPr/>
          <p:nvPr/>
        </p:nvSpPr>
        <p:spPr>
          <a:xfrm>
            <a:off x="3429000" y="4114800"/>
            <a:ext cx="2209800" cy="415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645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4" name="Title 1">
            <a:extLst>
              <a:ext uri="{FF2B5EF4-FFF2-40B4-BE49-F238E27FC236}">
                <a16:creationId xmlns:a16="http://schemas.microsoft.com/office/drawing/2014/main" xmlns="" id="{0743B348-0080-490F-81D0-5309C7701A3D}"/>
              </a:ext>
            </a:extLst>
          </p:cNvPr>
          <p:cNvSpPr txBox="1">
            <a:spLocks/>
          </p:cNvSpPr>
          <p:nvPr/>
        </p:nvSpPr>
        <p:spPr>
          <a:xfrm>
            <a:off x="1828800" y="1143000"/>
            <a:ext cx="533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5400" b="1" dirty="0" smtClean="0"/>
              <a:t>Practice</a:t>
            </a:r>
            <a:endParaRPr lang="en-SG" sz="5400" b="1" dirty="0"/>
          </a:p>
        </p:txBody>
      </p:sp>
      <p:sp>
        <p:nvSpPr>
          <p:cNvPr id="5" name="Content Placeholder 2">
            <a:extLst>
              <a:ext uri="{FF2B5EF4-FFF2-40B4-BE49-F238E27FC236}">
                <a16:creationId xmlns:a16="http://schemas.microsoft.com/office/drawing/2014/main" xmlns="" id="{BB380322-34B7-4BD1-9C60-4B2BBE739083}"/>
              </a:ext>
            </a:extLst>
          </p:cNvPr>
          <p:cNvSpPr txBox="1">
            <a:spLocks/>
          </p:cNvSpPr>
          <p:nvPr/>
        </p:nvSpPr>
        <p:spPr>
          <a:xfrm>
            <a:off x="838200" y="2819400"/>
            <a:ext cx="7620000" cy="2620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sz="4800" dirty="0" smtClean="0">
                <a:latin typeface="Comic Sans MS" pitchFamily="66" charset="0"/>
              </a:rPr>
              <a:t>Can you talk about some games that can help </a:t>
            </a:r>
            <a:r>
              <a:rPr lang="en-SG" sz="4800" dirty="0">
                <a:latin typeface="Comic Sans MS" pitchFamily="66" charset="0"/>
              </a:rPr>
              <a:t>to </a:t>
            </a:r>
            <a:r>
              <a:rPr lang="en-SG" sz="4800" dirty="0" smtClean="0">
                <a:latin typeface="Comic Sans MS" pitchFamily="66" charset="0"/>
              </a:rPr>
              <a:t>assess students?</a:t>
            </a:r>
            <a:endParaRPr lang="en-SG" sz="4800" dirty="0">
              <a:latin typeface="Comic Sans MS" pitchFamily="66" charset="0"/>
            </a:endParaRPr>
          </a:p>
        </p:txBody>
      </p:sp>
    </p:spTree>
    <p:extLst>
      <p:ext uri="{BB962C8B-B14F-4D97-AF65-F5344CB8AC3E}">
        <p14:creationId xmlns:p14="http://schemas.microsoft.com/office/powerpoint/2010/main" val="1347961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76200"/>
            <a:ext cx="6576353" cy="7239000"/>
          </a:xfrm>
          <a:prstGeom prst="rect">
            <a:avLst/>
          </a:prstGeom>
        </p:spPr>
      </p:pic>
      <p:sp>
        <p:nvSpPr>
          <p:cNvPr id="18" name="Rectangle 17"/>
          <p:cNvSpPr/>
          <p:nvPr/>
        </p:nvSpPr>
        <p:spPr>
          <a:xfrm>
            <a:off x="1524000" y="-19455"/>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81400" y="-1524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638800" y="-1524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00" y="1524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96200" y="20574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848600" y="41910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448145" y="623380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638800" y="61722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36523" y="61722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71600" y="61722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42489" y="41910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42489" y="1905000"/>
            <a:ext cx="935476"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389124" y="2042809"/>
            <a:ext cx="935476"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89124" y="4114800"/>
            <a:ext cx="935476"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4400" y="1982212"/>
            <a:ext cx="7391400" cy="3046988"/>
          </a:xfrm>
          <a:prstGeom prst="rect">
            <a:avLst/>
          </a:prstGeom>
        </p:spPr>
        <p:txBody>
          <a:bodyPr wrap="square">
            <a:spAutoFit/>
          </a:bodyPr>
          <a:lstStyle/>
          <a:p>
            <a:pPr algn="ctr"/>
            <a:r>
              <a:rPr lang="en-SG" sz="4800" b="1" i="1" dirty="0" smtClean="0">
                <a:solidFill>
                  <a:srgbClr val="FF0000"/>
                </a:solidFill>
              </a:rPr>
              <a:t>3.3. Questions</a:t>
            </a:r>
          </a:p>
          <a:p>
            <a:pPr algn="ctr"/>
            <a:r>
              <a:rPr lang="en-SG" sz="4800" b="1" i="1" dirty="0" smtClean="0">
                <a:solidFill>
                  <a:srgbClr val="FF0000"/>
                </a:solidFill>
              </a:rPr>
              <a:t>&amp;</a:t>
            </a:r>
          </a:p>
          <a:p>
            <a:pPr algn="ctr"/>
            <a:r>
              <a:rPr lang="en-SG" sz="4800" b="1" i="1" dirty="0" smtClean="0">
                <a:solidFill>
                  <a:srgbClr val="FF0000"/>
                </a:solidFill>
              </a:rPr>
              <a:t>Answers</a:t>
            </a:r>
          </a:p>
          <a:p>
            <a:pPr algn="ctr"/>
            <a:r>
              <a:rPr lang="en-SG" sz="4800" b="1" i="1" dirty="0" smtClean="0">
                <a:solidFill>
                  <a:srgbClr val="FF0000"/>
                </a:solidFill>
              </a:rPr>
              <a:t>(H</a:t>
            </a:r>
            <a:r>
              <a:rPr lang="vi-VN" sz="4800" b="1" i="1" dirty="0" smtClean="0">
                <a:solidFill>
                  <a:srgbClr val="FF0000"/>
                </a:solidFill>
              </a:rPr>
              <a:t>ỏi</a:t>
            </a:r>
            <a:r>
              <a:rPr lang="en-US" sz="4800" b="1" i="1" dirty="0" smtClean="0">
                <a:solidFill>
                  <a:srgbClr val="FF0000"/>
                </a:solidFill>
              </a:rPr>
              <a:t> </a:t>
            </a:r>
            <a:r>
              <a:rPr lang="vi-VN" sz="4800" b="1" i="1" dirty="0">
                <a:solidFill>
                  <a:srgbClr val="FF0000"/>
                </a:solidFill>
              </a:rPr>
              <a:t>đáp</a:t>
            </a:r>
            <a:r>
              <a:rPr lang="en-SG" sz="4800" b="1" i="1" dirty="0" smtClean="0">
                <a:solidFill>
                  <a:srgbClr val="FF0000"/>
                </a:solidFill>
              </a:rPr>
              <a:t>)</a:t>
            </a:r>
          </a:p>
        </p:txBody>
      </p:sp>
    </p:spTree>
    <p:extLst>
      <p:ext uri="{BB962C8B-B14F-4D97-AF65-F5344CB8AC3E}">
        <p14:creationId xmlns:p14="http://schemas.microsoft.com/office/powerpoint/2010/main" val="1097990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64" y="685800"/>
            <a:ext cx="790513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612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D3BD4519-94E6-4EC6-9F15-380389510F27}"/>
              </a:ext>
            </a:extLst>
          </p:cNvPr>
          <p:cNvGraphicFramePr>
            <a:graphicFrameLocks noGrp="1"/>
          </p:cNvGraphicFramePr>
          <p:nvPr>
            <p:extLst>
              <p:ext uri="{D42A27DB-BD31-4B8C-83A1-F6EECF244321}">
                <p14:modId xmlns:p14="http://schemas.microsoft.com/office/powerpoint/2010/main" val="3780423399"/>
              </p:ext>
            </p:extLst>
          </p:nvPr>
        </p:nvGraphicFramePr>
        <p:xfrm>
          <a:off x="685800" y="1143000"/>
          <a:ext cx="7620000" cy="5212080"/>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xmlns="" val="3539504276"/>
                    </a:ext>
                  </a:extLst>
                </a:gridCol>
              </a:tblGrid>
              <a:tr h="5013960">
                <a:tc>
                  <a:txBody>
                    <a:bodyPr/>
                    <a:lstStyle/>
                    <a:p>
                      <a:pPr algn="ctr"/>
                      <a:r>
                        <a:rPr lang="en-US" sz="2400" b="1" kern="1200" dirty="0" smtClean="0">
                          <a:solidFill>
                            <a:schemeClr val="lt1"/>
                          </a:solidFill>
                          <a:effectLst/>
                          <a:latin typeface="+mn-lt"/>
                          <a:ea typeface="+mn-ea"/>
                          <a:cs typeface="+mn-cs"/>
                        </a:rPr>
                        <a:t>Answer </a:t>
                      </a:r>
                      <a:r>
                        <a:rPr lang="en-US" sz="2400" b="1" kern="1200" dirty="0">
                          <a:solidFill>
                            <a:schemeClr val="lt1"/>
                          </a:solidFill>
                          <a:effectLst/>
                          <a:latin typeface="+mn-lt"/>
                          <a:ea typeface="+mn-ea"/>
                          <a:cs typeface="+mn-cs"/>
                        </a:rPr>
                        <a:t>these questions about </a:t>
                      </a:r>
                      <a:r>
                        <a:rPr lang="en-US" sz="2400" b="1" kern="1200" dirty="0" smtClean="0">
                          <a:solidFill>
                            <a:schemeClr val="lt1"/>
                          </a:solidFill>
                          <a:effectLst/>
                          <a:latin typeface="+mn-lt"/>
                          <a:ea typeface="+mn-ea"/>
                          <a:cs typeface="+mn-cs"/>
                        </a:rPr>
                        <a:t>the text:</a:t>
                      </a:r>
                      <a:endParaRPr lang="en-SG" sz="2400" b="1" kern="1200" dirty="0">
                        <a:solidFill>
                          <a:schemeClr val="lt1"/>
                        </a:solidFill>
                        <a:effectLst/>
                        <a:latin typeface="+mn-lt"/>
                        <a:ea typeface="+mn-ea"/>
                        <a:cs typeface="+mn-cs"/>
                      </a:endParaRPr>
                    </a:p>
                    <a:p>
                      <a:r>
                        <a:rPr lang="en-US" sz="2400" b="1" kern="1200" dirty="0">
                          <a:solidFill>
                            <a:schemeClr val="lt1"/>
                          </a:solidFill>
                          <a:effectLst/>
                          <a:latin typeface="+mn-lt"/>
                          <a:ea typeface="+mn-ea"/>
                          <a:cs typeface="+mn-cs"/>
                        </a:rPr>
                        <a:t> </a:t>
                      </a:r>
                      <a:endParaRPr lang="en-SG" sz="2400" b="1" kern="1200" dirty="0">
                        <a:solidFill>
                          <a:schemeClr val="lt1"/>
                        </a:solidFill>
                        <a:effectLst/>
                        <a:latin typeface="+mn-lt"/>
                        <a:ea typeface="+mn-ea"/>
                        <a:cs typeface="+mn-cs"/>
                      </a:endParaRPr>
                    </a:p>
                    <a:p>
                      <a:pPr lvl="0"/>
                      <a:r>
                        <a:rPr lang="en-US" sz="2400" b="1" kern="1200" dirty="0" smtClean="0">
                          <a:solidFill>
                            <a:schemeClr val="lt1"/>
                          </a:solidFill>
                          <a:effectLst/>
                          <a:latin typeface="+mn-lt"/>
                          <a:ea typeface="+mn-ea"/>
                          <a:cs typeface="+mn-cs"/>
                        </a:rPr>
                        <a:t>When did basketball</a:t>
                      </a:r>
                      <a:r>
                        <a:rPr lang="en-US" sz="2400" b="1" kern="1200" baseline="0" dirty="0" smtClean="0">
                          <a:solidFill>
                            <a:schemeClr val="lt1"/>
                          </a:solidFill>
                          <a:effectLst/>
                          <a:latin typeface="+mn-lt"/>
                          <a:ea typeface="+mn-ea"/>
                          <a:cs typeface="+mn-cs"/>
                        </a:rPr>
                        <a:t> start</a:t>
                      </a:r>
                      <a:r>
                        <a:rPr lang="en-US" sz="2400" b="1" kern="1200" dirty="0" smtClean="0">
                          <a:solidFill>
                            <a:schemeClr val="lt1"/>
                          </a:solidFill>
                          <a:effectLst/>
                          <a:latin typeface="+mn-lt"/>
                          <a:ea typeface="+mn-ea"/>
                          <a:cs typeface="+mn-cs"/>
                        </a:rPr>
                        <a:t>?</a:t>
                      </a:r>
                      <a:r>
                        <a:rPr lang="en-SG" sz="2400" b="1" kern="1200" dirty="0" smtClean="0">
                          <a:solidFill>
                            <a:schemeClr val="lt1"/>
                          </a:solidFill>
                          <a:effectLst/>
                          <a:latin typeface="+mn-lt"/>
                          <a:ea typeface="+mn-ea"/>
                          <a:cs typeface="+mn-cs"/>
                        </a:rPr>
                        <a:t> </a:t>
                      </a:r>
                    </a:p>
                    <a:p>
                      <a:pPr lvl="0"/>
                      <a:r>
                        <a:rPr lang="en-US" sz="2400" b="1" kern="1200" dirty="0" smtClean="0">
                          <a:solidFill>
                            <a:schemeClr val="lt1"/>
                          </a:solidFill>
                          <a:effectLst/>
                          <a:latin typeface="+mn-lt"/>
                          <a:ea typeface="+mn-ea"/>
                          <a:cs typeface="+mn-cs"/>
                        </a:rPr>
                        <a:t>…………………………………………………………….</a:t>
                      </a:r>
                      <a:endParaRPr lang="en-SG" sz="2400" b="1" kern="1200" dirty="0">
                        <a:solidFill>
                          <a:schemeClr val="lt1"/>
                        </a:solidFill>
                        <a:effectLst/>
                        <a:latin typeface="+mn-lt"/>
                        <a:ea typeface="+mn-ea"/>
                        <a:cs typeface="+mn-cs"/>
                      </a:endParaRPr>
                    </a:p>
                    <a:p>
                      <a:pPr lvl="0"/>
                      <a:endParaRPr lang="en-US" sz="2400" b="1" kern="1200" dirty="0">
                        <a:solidFill>
                          <a:schemeClr val="lt1"/>
                        </a:solidFill>
                        <a:effectLst/>
                        <a:latin typeface="+mn-lt"/>
                        <a:ea typeface="+mn-ea"/>
                        <a:cs typeface="+mn-cs"/>
                      </a:endParaRPr>
                    </a:p>
                    <a:p>
                      <a:pPr lvl="0"/>
                      <a:r>
                        <a:rPr lang="en-US" sz="2400" b="1" kern="1200" dirty="0" smtClean="0">
                          <a:solidFill>
                            <a:schemeClr val="lt1"/>
                          </a:solidFill>
                          <a:effectLst/>
                          <a:latin typeface="+mn-lt"/>
                          <a:ea typeface="+mn-ea"/>
                          <a:cs typeface="+mn-cs"/>
                        </a:rPr>
                        <a:t>Who invented basketball game?</a:t>
                      </a:r>
                      <a:endParaRPr lang="en-SG" sz="2400" b="1" kern="1200" dirty="0">
                        <a:solidFill>
                          <a:schemeClr val="lt1"/>
                        </a:solidFill>
                        <a:effectLst/>
                        <a:latin typeface="+mn-lt"/>
                        <a:ea typeface="+mn-ea"/>
                        <a:cs typeface="+mn-cs"/>
                      </a:endParaRPr>
                    </a:p>
                    <a:p>
                      <a:r>
                        <a:rPr lang="en-US" sz="2400" b="1" kern="1200" dirty="0">
                          <a:solidFill>
                            <a:schemeClr val="lt1"/>
                          </a:solidFill>
                          <a:effectLst/>
                          <a:latin typeface="+mn-lt"/>
                          <a:ea typeface="+mn-ea"/>
                          <a:cs typeface="+mn-cs"/>
                        </a:rPr>
                        <a:t>…………………………………………………………….</a:t>
                      </a:r>
                      <a:endParaRPr lang="en-SG" sz="2400" b="1" kern="1200" dirty="0">
                        <a:solidFill>
                          <a:schemeClr val="lt1"/>
                        </a:solidFill>
                        <a:effectLst/>
                        <a:latin typeface="+mn-lt"/>
                        <a:ea typeface="+mn-ea"/>
                        <a:cs typeface="+mn-cs"/>
                      </a:endParaRPr>
                    </a:p>
                    <a:p>
                      <a:r>
                        <a:rPr lang="en-US" sz="2400" b="1" kern="1200" dirty="0">
                          <a:solidFill>
                            <a:schemeClr val="lt1"/>
                          </a:solidFill>
                          <a:effectLst/>
                          <a:latin typeface="+mn-lt"/>
                          <a:ea typeface="+mn-ea"/>
                          <a:cs typeface="+mn-cs"/>
                        </a:rPr>
                        <a:t> </a:t>
                      </a:r>
                      <a:endParaRPr lang="en-SG" sz="2400" b="1" kern="1200" dirty="0">
                        <a:solidFill>
                          <a:schemeClr val="lt1"/>
                        </a:solidFill>
                        <a:effectLst/>
                        <a:latin typeface="+mn-lt"/>
                        <a:ea typeface="+mn-ea"/>
                        <a:cs typeface="+mn-cs"/>
                      </a:endParaRPr>
                    </a:p>
                    <a:p>
                      <a:pPr lvl="0"/>
                      <a:r>
                        <a:rPr lang="en-US" sz="2400" b="1" kern="1200" dirty="0" smtClean="0">
                          <a:solidFill>
                            <a:schemeClr val="lt1"/>
                          </a:solidFill>
                          <a:effectLst/>
                          <a:latin typeface="+mn-lt"/>
                          <a:ea typeface="+mn-ea"/>
                          <a:cs typeface="+mn-cs"/>
                        </a:rPr>
                        <a:t>Why did James </a:t>
                      </a:r>
                      <a:r>
                        <a:rPr lang="en-US" sz="2400" b="1" kern="1200" dirty="0" err="1" smtClean="0">
                          <a:solidFill>
                            <a:schemeClr val="lt1"/>
                          </a:solidFill>
                          <a:effectLst/>
                          <a:latin typeface="+mn-lt"/>
                          <a:ea typeface="+mn-ea"/>
                          <a:cs typeface="+mn-cs"/>
                        </a:rPr>
                        <a:t>Naithmitch</a:t>
                      </a:r>
                      <a:r>
                        <a:rPr lang="en-US" sz="2400" b="1" kern="1200" dirty="0" smtClean="0">
                          <a:solidFill>
                            <a:schemeClr val="lt1"/>
                          </a:solidFill>
                          <a:effectLst/>
                          <a:latin typeface="+mn-lt"/>
                          <a:ea typeface="+mn-ea"/>
                          <a:cs typeface="+mn-cs"/>
                        </a:rPr>
                        <a:t> invent basketball?</a:t>
                      </a:r>
                      <a:endParaRPr lang="en-SG" sz="2400" b="1" kern="1200" dirty="0">
                        <a:solidFill>
                          <a:schemeClr val="lt1"/>
                        </a:solidFill>
                        <a:effectLst/>
                        <a:latin typeface="+mn-lt"/>
                        <a:ea typeface="+mn-ea"/>
                        <a:cs typeface="+mn-cs"/>
                      </a:endParaRPr>
                    </a:p>
                    <a:p>
                      <a:r>
                        <a:rPr lang="en-US" sz="2400" b="1" kern="1200" dirty="0">
                          <a:solidFill>
                            <a:schemeClr val="lt1"/>
                          </a:solidFill>
                          <a:effectLst/>
                          <a:latin typeface="+mn-lt"/>
                          <a:ea typeface="+mn-ea"/>
                          <a:cs typeface="+mn-cs"/>
                        </a:rPr>
                        <a:t>…………………………………………………………….</a:t>
                      </a:r>
                      <a:endParaRPr lang="en-SG" sz="2400" b="1" kern="1200" dirty="0">
                        <a:solidFill>
                          <a:schemeClr val="lt1"/>
                        </a:solidFill>
                        <a:effectLst/>
                        <a:latin typeface="+mn-lt"/>
                        <a:ea typeface="+mn-ea"/>
                        <a:cs typeface="+mn-cs"/>
                      </a:endParaRPr>
                    </a:p>
                    <a:p>
                      <a:r>
                        <a:rPr lang="en-US" sz="2400" b="1" kern="1200" dirty="0">
                          <a:solidFill>
                            <a:schemeClr val="lt1"/>
                          </a:solidFill>
                          <a:effectLst/>
                          <a:latin typeface="+mn-lt"/>
                          <a:ea typeface="+mn-ea"/>
                          <a:cs typeface="+mn-cs"/>
                        </a:rPr>
                        <a:t> </a:t>
                      </a:r>
                      <a:endParaRPr lang="en-SG" sz="2400" b="1" kern="1200" dirty="0">
                        <a:solidFill>
                          <a:schemeClr val="lt1"/>
                        </a:solidFill>
                        <a:effectLst/>
                        <a:latin typeface="+mn-lt"/>
                        <a:ea typeface="+mn-ea"/>
                        <a:cs typeface="+mn-cs"/>
                      </a:endParaRPr>
                    </a:p>
                    <a:p>
                      <a:pPr lvl="0"/>
                      <a:r>
                        <a:rPr lang="en-US" sz="2400" b="1" kern="1200" dirty="0" smtClean="0">
                          <a:solidFill>
                            <a:schemeClr val="lt1"/>
                          </a:solidFill>
                          <a:effectLst/>
                          <a:latin typeface="+mn-lt"/>
                          <a:ea typeface="+mn-ea"/>
                          <a:cs typeface="+mn-cs"/>
                        </a:rPr>
                        <a:t>Where can you practice basketball in Ho Chi Minh City?</a:t>
                      </a:r>
                      <a:endParaRPr lang="en-SG" sz="2400" b="1" kern="1200" dirty="0">
                        <a:solidFill>
                          <a:schemeClr val="lt1"/>
                        </a:solidFill>
                        <a:effectLst/>
                        <a:latin typeface="+mn-lt"/>
                        <a:ea typeface="+mn-ea"/>
                        <a:cs typeface="+mn-cs"/>
                      </a:endParaRPr>
                    </a:p>
                    <a:p>
                      <a:r>
                        <a:rPr lang="en-US" sz="2400" b="1" kern="1200" dirty="0">
                          <a:solidFill>
                            <a:schemeClr val="lt1"/>
                          </a:solidFill>
                          <a:effectLst/>
                          <a:latin typeface="+mn-lt"/>
                          <a:ea typeface="+mn-ea"/>
                          <a:cs typeface="+mn-cs"/>
                        </a:rPr>
                        <a:t>…………………………………………………………….</a:t>
                      </a:r>
                      <a:endParaRPr lang="en-SG" sz="2400" dirty="0"/>
                    </a:p>
                    <a:p>
                      <a:endParaRPr lang="en-SG" sz="2400" dirty="0"/>
                    </a:p>
                  </a:txBody>
                  <a:tcPr>
                    <a:solidFill>
                      <a:srgbClr val="0070C0"/>
                    </a:solidFill>
                  </a:tcPr>
                </a:tc>
                <a:extLst>
                  <a:ext uri="{0D108BD9-81ED-4DB2-BD59-A6C34878D82A}">
                    <a16:rowId xmlns:a16="http://schemas.microsoft.com/office/drawing/2014/main" xmlns="" val="569701609"/>
                  </a:ext>
                </a:extLst>
              </a:tr>
            </a:tbl>
          </a:graphicData>
        </a:graphic>
      </p:graphicFrame>
      <p:sp>
        <p:nvSpPr>
          <p:cNvPr id="5" name="TextBox 4"/>
          <p:cNvSpPr txBox="1"/>
          <p:nvPr/>
        </p:nvSpPr>
        <p:spPr>
          <a:xfrm>
            <a:off x="533400" y="405825"/>
            <a:ext cx="2209800" cy="584775"/>
          </a:xfrm>
          <a:prstGeom prst="rect">
            <a:avLst/>
          </a:prstGeom>
          <a:noFill/>
        </p:spPr>
        <p:txBody>
          <a:bodyPr wrap="square" rtlCol="0">
            <a:spAutoFit/>
          </a:bodyPr>
          <a:lstStyle/>
          <a:p>
            <a:r>
              <a:rPr lang="en-SG" sz="3200" b="1" i="1" dirty="0">
                <a:latin typeface="Comic Sans MS" pitchFamily="66" charset="0"/>
              </a:rPr>
              <a:t>Sample </a:t>
            </a:r>
            <a:r>
              <a:rPr lang="en-SG" sz="3200" b="1" i="1" dirty="0" smtClean="0">
                <a:latin typeface="Comic Sans MS" pitchFamily="66" charset="0"/>
              </a:rPr>
              <a:t>1:</a:t>
            </a:r>
            <a:endParaRPr lang="en-SG" sz="3200" b="1" i="1" dirty="0">
              <a:latin typeface="Comic Sans MS" pitchFamily="66" charset="0"/>
            </a:endParaRPr>
          </a:p>
        </p:txBody>
      </p:sp>
    </p:spTree>
    <p:extLst>
      <p:ext uri="{BB962C8B-B14F-4D97-AF65-F5344CB8AC3E}">
        <p14:creationId xmlns:p14="http://schemas.microsoft.com/office/powerpoint/2010/main" val="231767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11ABB904-BCA2-4259-8474-CC6D02828DBE}"/>
              </a:ext>
            </a:extLst>
          </p:cNvPr>
          <p:cNvGraphicFramePr>
            <a:graphicFrameLocks noGrp="1"/>
          </p:cNvGraphicFramePr>
          <p:nvPr>
            <p:extLst>
              <p:ext uri="{D42A27DB-BD31-4B8C-83A1-F6EECF244321}">
                <p14:modId xmlns:p14="http://schemas.microsoft.com/office/powerpoint/2010/main" val="4266303279"/>
              </p:ext>
            </p:extLst>
          </p:nvPr>
        </p:nvGraphicFramePr>
        <p:xfrm>
          <a:off x="1143000" y="914400"/>
          <a:ext cx="6858000" cy="3276600"/>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xmlns="" val="3774995004"/>
                    </a:ext>
                  </a:extLst>
                </a:gridCol>
              </a:tblGrid>
              <a:tr h="3276600">
                <a:tc>
                  <a:txBody>
                    <a:bodyPr/>
                    <a:lstStyle/>
                    <a:p>
                      <a:pPr algn="ctr"/>
                      <a:r>
                        <a:rPr lang="en-US" sz="2800" b="1" kern="1200" dirty="0">
                          <a:solidFill>
                            <a:srgbClr val="FFFF00"/>
                          </a:solidFill>
                          <a:effectLst/>
                          <a:latin typeface="Comic Sans MS" pitchFamily="66" charset="0"/>
                          <a:ea typeface="+mn-ea"/>
                          <a:cs typeface="+mn-cs"/>
                        </a:rPr>
                        <a:t>Can you </a:t>
                      </a:r>
                      <a:r>
                        <a:rPr lang="en-US" sz="2800" b="1" kern="1200" dirty="0" smtClean="0">
                          <a:solidFill>
                            <a:srgbClr val="FFFF00"/>
                          </a:solidFill>
                          <a:effectLst/>
                          <a:latin typeface="Comic Sans MS" pitchFamily="66" charset="0"/>
                          <a:ea typeface="+mn-ea"/>
                          <a:cs typeface="+mn-cs"/>
                        </a:rPr>
                        <a:t>list 5 sports you know?</a:t>
                      </a:r>
                      <a:endParaRPr lang="en-SG" sz="2800" b="1" kern="1200" dirty="0">
                        <a:solidFill>
                          <a:srgbClr val="FFFF00"/>
                        </a:solidFill>
                        <a:effectLst/>
                        <a:latin typeface="Comic Sans MS" pitchFamily="66" charset="0"/>
                        <a:ea typeface="+mn-ea"/>
                        <a:cs typeface="+mn-cs"/>
                      </a:endParaRPr>
                    </a:p>
                    <a:p>
                      <a:r>
                        <a:rPr lang="en-US" sz="1350" b="1" kern="1200" dirty="0">
                          <a:solidFill>
                            <a:schemeClr val="lt1"/>
                          </a:solidFill>
                          <a:effectLst/>
                          <a:latin typeface="+mn-lt"/>
                          <a:ea typeface="+mn-ea"/>
                          <a:cs typeface="+mn-cs"/>
                        </a:rPr>
                        <a:t> </a:t>
                      </a:r>
                      <a:endParaRPr lang="en-US" sz="1350" b="1" kern="1200" dirty="0" smtClean="0">
                        <a:solidFill>
                          <a:schemeClr val="lt1"/>
                        </a:solidFill>
                        <a:effectLst/>
                        <a:latin typeface="+mn-lt"/>
                        <a:ea typeface="+mn-ea"/>
                        <a:cs typeface="+mn-cs"/>
                      </a:endParaRPr>
                    </a:p>
                    <a:p>
                      <a:endParaRPr lang="en-SG" sz="1350" b="1" kern="1200" dirty="0">
                        <a:solidFill>
                          <a:schemeClr val="lt1"/>
                        </a:solidFill>
                        <a:effectLst/>
                        <a:latin typeface="+mn-lt"/>
                        <a:ea typeface="+mn-ea"/>
                        <a:cs typeface="+mn-cs"/>
                      </a:endParaRPr>
                    </a:p>
                    <a:p>
                      <a:pPr algn="ctr"/>
                      <a:r>
                        <a:rPr lang="en-US" sz="1350" b="1" i="1" kern="1200" dirty="0" smtClean="0">
                          <a:solidFill>
                            <a:schemeClr val="lt1"/>
                          </a:solidFill>
                          <a:effectLst/>
                          <a:latin typeface="+mn-lt"/>
                          <a:ea typeface="+mn-ea"/>
                          <a:cs typeface="+mn-cs"/>
                        </a:rPr>
                        <a:t>……………..…………………………………………………………….</a:t>
                      </a:r>
                      <a:endParaRPr lang="en-US" sz="1350" b="1" i="1" kern="1200" dirty="0">
                        <a:solidFill>
                          <a:schemeClr val="lt1"/>
                        </a:solidFill>
                        <a:effectLst/>
                        <a:latin typeface="+mn-lt"/>
                        <a:ea typeface="+mn-ea"/>
                        <a:cs typeface="+mn-cs"/>
                      </a:endParaRPr>
                    </a:p>
                    <a:p>
                      <a:pPr algn="ctr"/>
                      <a:endParaRPr lang="en-SG" sz="1350" b="1" kern="1200" dirty="0">
                        <a:solidFill>
                          <a:schemeClr val="lt1"/>
                        </a:solidFill>
                        <a:effectLst/>
                        <a:latin typeface="+mn-lt"/>
                        <a:ea typeface="+mn-ea"/>
                        <a:cs typeface="+mn-cs"/>
                      </a:endParaRPr>
                    </a:p>
                    <a:p>
                      <a:pPr algn="ctr"/>
                      <a:r>
                        <a:rPr lang="en-US" sz="1350" b="1" i="1" kern="1200" dirty="0" smtClean="0">
                          <a:solidFill>
                            <a:schemeClr val="lt1"/>
                          </a:solidFill>
                          <a:effectLst/>
                          <a:latin typeface="+mn-lt"/>
                          <a:ea typeface="+mn-ea"/>
                          <a:cs typeface="+mn-cs"/>
                        </a:rPr>
                        <a:t>……………..…………………………………………………………….</a:t>
                      </a:r>
                    </a:p>
                    <a:p>
                      <a:pPr algn="ctr"/>
                      <a:endParaRPr lang="en-US" sz="1350" b="1" i="1" kern="1200" dirty="0">
                        <a:solidFill>
                          <a:schemeClr val="lt1"/>
                        </a:solidFill>
                        <a:effectLst/>
                        <a:latin typeface="+mn-lt"/>
                        <a:ea typeface="+mn-ea"/>
                        <a:cs typeface="+mn-cs"/>
                      </a:endParaRPr>
                    </a:p>
                    <a:p>
                      <a:pPr algn="ctr"/>
                      <a:r>
                        <a:rPr lang="en-US" sz="1350" b="1" i="1" kern="1200" dirty="0" smtClean="0">
                          <a:solidFill>
                            <a:schemeClr val="lt1"/>
                          </a:solidFill>
                          <a:effectLst/>
                          <a:latin typeface="+mn-lt"/>
                          <a:ea typeface="+mn-ea"/>
                          <a:cs typeface="+mn-cs"/>
                        </a:rPr>
                        <a:t>……………..…………………………………………………………….</a:t>
                      </a:r>
                    </a:p>
                    <a:p>
                      <a:pPr algn="ctr"/>
                      <a:endParaRPr lang="en-US" sz="1350" b="1" i="1" kern="1200" dirty="0">
                        <a:solidFill>
                          <a:schemeClr val="lt1"/>
                        </a:solidFill>
                        <a:effectLst/>
                        <a:latin typeface="+mn-lt"/>
                        <a:ea typeface="+mn-ea"/>
                        <a:cs typeface="+mn-cs"/>
                      </a:endParaRPr>
                    </a:p>
                    <a:p>
                      <a:pPr algn="ctr"/>
                      <a:r>
                        <a:rPr lang="en-US" sz="1350" b="1" i="1" kern="1200" dirty="0" smtClean="0">
                          <a:solidFill>
                            <a:schemeClr val="lt1"/>
                          </a:solidFill>
                          <a:effectLst/>
                          <a:latin typeface="+mn-lt"/>
                          <a:ea typeface="+mn-ea"/>
                          <a:cs typeface="+mn-cs"/>
                        </a:rPr>
                        <a:t>……………..…………………………………………………………….</a:t>
                      </a:r>
                    </a:p>
                    <a:p>
                      <a:pPr algn="ctr"/>
                      <a:endParaRPr lang="en-US" sz="1350" b="1" i="1" kern="1200" dirty="0">
                        <a:solidFill>
                          <a:schemeClr val="lt1"/>
                        </a:solidFill>
                        <a:effectLst/>
                        <a:latin typeface="+mn-lt"/>
                        <a:ea typeface="+mn-ea"/>
                        <a:cs typeface="+mn-cs"/>
                      </a:endParaRPr>
                    </a:p>
                    <a:p>
                      <a:pPr algn="ctr"/>
                      <a:r>
                        <a:rPr lang="en-US" sz="1350" b="1" i="1" kern="1200" dirty="0" smtClean="0">
                          <a:solidFill>
                            <a:schemeClr val="lt1"/>
                          </a:solidFill>
                          <a:effectLst/>
                          <a:latin typeface="+mn-lt"/>
                          <a:ea typeface="+mn-ea"/>
                          <a:cs typeface="+mn-cs"/>
                        </a:rPr>
                        <a:t>……………..…………………………………………………………….</a:t>
                      </a:r>
                    </a:p>
                    <a:p>
                      <a:endParaRPr lang="en-US" sz="1350" b="1" i="1" kern="1200" dirty="0">
                        <a:solidFill>
                          <a:schemeClr val="lt1"/>
                        </a:solidFill>
                        <a:effectLst/>
                        <a:latin typeface="+mn-lt"/>
                        <a:ea typeface="+mn-ea"/>
                        <a:cs typeface="+mn-cs"/>
                      </a:endParaRPr>
                    </a:p>
                    <a:p>
                      <a:endParaRPr lang="en-SG" dirty="0"/>
                    </a:p>
                  </a:txBody>
                  <a:tcPr>
                    <a:solidFill>
                      <a:srgbClr val="00B0F0"/>
                    </a:solidFill>
                  </a:tcPr>
                </a:tc>
                <a:extLst>
                  <a:ext uri="{0D108BD9-81ED-4DB2-BD59-A6C34878D82A}">
                    <a16:rowId xmlns:a16="http://schemas.microsoft.com/office/drawing/2014/main" xmlns="" val="352998910"/>
                  </a:ext>
                </a:extLst>
              </a:tr>
            </a:tbl>
          </a:graphicData>
        </a:graphic>
      </p:graphicFrame>
      <p:graphicFrame>
        <p:nvGraphicFramePr>
          <p:cNvPr id="5" name="Table 4">
            <a:extLst>
              <a:ext uri="{FF2B5EF4-FFF2-40B4-BE49-F238E27FC236}">
                <a16:creationId xmlns:a16="http://schemas.microsoft.com/office/drawing/2014/main" xmlns="" id="{F1963F65-6766-4738-B169-EF1C904B2BF3}"/>
              </a:ext>
            </a:extLst>
          </p:cNvPr>
          <p:cNvGraphicFramePr>
            <a:graphicFrameLocks noGrp="1"/>
          </p:cNvGraphicFramePr>
          <p:nvPr>
            <p:extLst>
              <p:ext uri="{D42A27DB-BD31-4B8C-83A1-F6EECF244321}">
                <p14:modId xmlns:p14="http://schemas.microsoft.com/office/powerpoint/2010/main" val="2429415093"/>
              </p:ext>
            </p:extLst>
          </p:nvPr>
        </p:nvGraphicFramePr>
        <p:xfrm>
          <a:off x="1143000" y="5257800"/>
          <a:ext cx="7162800" cy="1219200"/>
        </p:xfrm>
        <a:graphic>
          <a:graphicData uri="http://schemas.openxmlformats.org/drawingml/2006/table">
            <a:tbl>
              <a:tblPr firstRow="1" bandRow="1">
                <a:tableStyleId>{5C22544A-7EE6-4342-B048-85BDC9FD1C3A}</a:tableStyleId>
              </a:tblPr>
              <a:tblGrid>
                <a:gridCol w="7162800">
                  <a:extLst>
                    <a:ext uri="{9D8B030D-6E8A-4147-A177-3AD203B41FA5}">
                      <a16:colId xmlns:a16="http://schemas.microsoft.com/office/drawing/2014/main" xmlns="" val="2448280157"/>
                    </a:ext>
                  </a:extLst>
                </a:gridCol>
              </a:tblGrid>
              <a:tr h="539760">
                <a:tc>
                  <a:txBody>
                    <a:bodyPr/>
                    <a:lstStyle/>
                    <a:p>
                      <a:r>
                        <a:rPr lang="en-US" sz="2400" b="1" kern="1200" dirty="0">
                          <a:solidFill>
                            <a:srgbClr val="FFFF00"/>
                          </a:solidFill>
                          <a:effectLst/>
                          <a:latin typeface="+mn-lt"/>
                          <a:ea typeface="+mn-ea"/>
                          <a:cs typeface="+mn-cs"/>
                        </a:rPr>
                        <a:t>Talk.</a:t>
                      </a:r>
                      <a:r>
                        <a:rPr lang="en-US" sz="1350" b="1" kern="1200" dirty="0">
                          <a:solidFill>
                            <a:schemeClr val="lt1"/>
                          </a:solidFill>
                          <a:effectLst/>
                          <a:latin typeface="+mn-lt"/>
                          <a:ea typeface="+mn-ea"/>
                          <a:cs typeface="+mn-cs"/>
                        </a:rPr>
                        <a:t> </a:t>
                      </a:r>
                      <a:endParaRPr lang="en-SG" sz="1350" b="1" kern="1200" dirty="0">
                        <a:solidFill>
                          <a:schemeClr val="lt1"/>
                        </a:solidFill>
                        <a:effectLst/>
                        <a:latin typeface="+mn-lt"/>
                        <a:ea typeface="+mn-ea"/>
                        <a:cs typeface="+mn-cs"/>
                      </a:endParaRPr>
                    </a:p>
                    <a:p>
                      <a:pPr algn="ctr"/>
                      <a:r>
                        <a:rPr lang="en-US" sz="3200" b="1" kern="1200" dirty="0">
                          <a:solidFill>
                            <a:schemeClr val="lt1"/>
                          </a:solidFill>
                          <a:effectLst/>
                          <a:latin typeface="+mn-lt"/>
                          <a:ea typeface="+mn-ea"/>
                          <a:cs typeface="+mn-cs"/>
                        </a:rPr>
                        <a:t>        </a:t>
                      </a:r>
                      <a:r>
                        <a:rPr lang="en-US" sz="3200" b="1" kern="1200" dirty="0" smtClean="0">
                          <a:solidFill>
                            <a:schemeClr val="lt1"/>
                          </a:solidFill>
                          <a:effectLst/>
                          <a:latin typeface="+mn-lt"/>
                          <a:ea typeface="+mn-ea"/>
                          <a:cs typeface="+mn-cs"/>
                        </a:rPr>
                        <a:t>What </a:t>
                      </a:r>
                      <a:r>
                        <a:rPr lang="en-US" sz="3200" b="1" kern="1200" dirty="0">
                          <a:solidFill>
                            <a:schemeClr val="lt1"/>
                          </a:solidFill>
                          <a:effectLst/>
                          <a:latin typeface="+mn-lt"/>
                          <a:ea typeface="+mn-ea"/>
                          <a:cs typeface="+mn-cs"/>
                        </a:rPr>
                        <a:t>do you do in your free time?</a:t>
                      </a:r>
                      <a:endParaRPr lang="en-SG" sz="1350" b="1" kern="1200" dirty="0">
                        <a:solidFill>
                          <a:schemeClr val="lt1"/>
                        </a:solidFill>
                        <a:effectLst/>
                        <a:latin typeface="+mn-lt"/>
                        <a:ea typeface="+mn-ea"/>
                        <a:cs typeface="+mn-cs"/>
                      </a:endParaRPr>
                    </a:p>
                    <a:p>
                      <a:endParaRPr lang="en-SG" dirty="0"/>
                    </a:p>
                  </a:txBody>
                  <a:tcPr>
                    <a:solidFill>
                      <a:schemeClr val="tx2">
                        <a:lumMod val="60000"/>
                        <a:lumOff val="40000"/>
                      </a:schemeClr>
                    </a:solidFill>
                  </a:tcPr>
                </a:tc>
                <a:extLst>
                  <a:ext uri="{0D108BD9-81ED-4DB2-BD59-A6C34878D82A}">
                    <a16:rowId xmlns:a16="http://schemas.microsoft.com/office/drawing/2014/main" xmlns="" val="3483585364"/>
                  </a:ext>
                </a:extLst>
              </a:tr>
            </a:tbl>
          </a:graphicData>
        </a:graphic>
      </p:graphicFrame>
      <p:sp>
        <p:nvSpPr>
          <p:cNvPr id="2" name="TextBox 1"/>
          <p:cNvSpPr txBox="1"/>
          <p:nvPr/>
        </p:nvSpPr>
        <p:spPr>
          <a:xfrm>
            <a:off x="533400" y="141982"/>
            <a:ext cx="2209800" cy="584775"/>
          </a:xfrm>
          <a:prstGeom prst="rect">
            <a:avLst/>
          </a:prstGeom>
          <a:noFill/>
        </p:spPr>
        <p:txBody>
          <a:bodyPr wrap="square" rtlCol="0">
            <a:spAutoFit/>
          </a:bodyPr>
          <a:lstStyle/>
          <a:p>
            <a:r>
              <a:rPr lang="en-SG" sz="3200" b="1" i="1" dirty="0">
                <a:latin typeface="Comic Sans MS" pitchFamily="66" charset="0"/>
              </a:rPr>
              <a:t>Sample 2</a:t>
            </a:r>
            <a:r>
              <a:rPr lang="en-SG" sz="3200" b="1" i="1" dirty="0" smtClean="0">
                <a:latin typeface="Comic Sans MS" pitchFamily="66" charset="0"/>
              </a:rPr>
              <a:t>:</a:t>
            </a:r>
            <a:endParaRPr lang="en-SG" sz="3200" b="1" i="1" dirty="0">
              <a:latin typeface="Comic Sans MS" pitchFamily="66" charset="0"/>
            </a:endParaRPr>
          </a:p>
        </p:txBody>
      </p:sp>
      <p:sp>
        <p:nvSpPr>
          <p:cNvPr id="7" name="TextBox 6"/>
          <p:cNvSpPr txBox="1"/>
          <p:nvPr/>
        </p:nvSpPr>
        <p:spPr>
          <a:xfrm>
            <a:off x="609600" y="4444425"/>
            <a:ext cx="2209800" cy="584775"/>
          </a:xfrm>
          <a:prstGeom prst="rect">
            <a:avLst/>
          </a:prstGeom>
          <a:noFill/>
        </p:spPr>
        <p:txBody>
          <a:bodyPr wrap="square" rtlCol="0">
            <a:spAutoFit/>
          </a:bodyPr>
          <a:lstStyle/>
          <a:p>
            <a:r>
              <a:rPr lang="en-SG" sz="3200" b="1" i="1" dirty="0">
                <a:latin typeface="Comic Sans MS" pitchFamily="66" charset="0"/>
              </a:rPr>
              <a:t>Sample </a:t>
            </a:r>
            <a:r>
              <a:rPr lang="en-SG" sz="3200" b="1" i="1" dirty="0" smtClean="0">
                <a:latin typeface="Comic Sans MS" pitchFamily="66" charset="0"/>
              </a:rPr>
              <a:t>3:</a:t>
            </a:r>
            <a:endParaRPr lang="en-SG" sz="3200" b="1" i="1" dirty="0">
              <a:latin typeface="Comic Sans MS" pitchFamily="66" charset="0"/>
            </a:endParaRPr>
          </a:p>
        </p:txBody>
      </p:sp>
    </p:spTree>
    <p:extLst>
      <p:ext uri="{BB962C8B-B14F-4D97-AF65-F5344CB8AC3E}">
        <p14:creationId xmlns:p14="http://schemas.microsoft.com/office/powerpoint/2010/main" val="341907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01000" cy="602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054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0999"/>
            <a:ext cx="9136977" cy="6100689"/>
          </a:xfrm>
          <a:prstGeom prst="rect">
            <a:avLst/>
          </a:prstGeom>
        </p:spPr>
      </p:pic>
      <p:sp>
        <p:nvSpPr>
          <p:cNvPr id="3" name="Content Placeholder 2">
            <a:extLst>
              <a:ext uri="{FF2B5EF4-FFF2-40B4-BE49-F238E27FC236}">
                <a16:creationId xmlns:a16="http://schemas.microsoft.com/office/drawing/2014/main" xmlns="" id="{419AFEC2-6415-471F-A72B-E11D8266006E}"/>
              </a:ext>
            </a:extLst>
          </p:cNvPr>
          <p:cNvSpPr txBox="1">
            <a:spLocks/>
          </p:cNvSpPr>
          <p:nvPr/>
        </p:nvSpPr>
        <p:spPr>
          <a:xfrm>
            <a:off x="2211760" y="2223503"/>
            <a:ext cx="6856040" cy="25770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SG" sz="4400" b="1" dirty="0" smtClean="0">
              <a:latin typeface="Comic Sans MS" pitchFamily="66" charset="0"/>
            </a:endParaRPr>
          </a:p>
          <a:p>
            <a:pPr marL="0" indent="0">
              <a:buFont typeface="Arial" pitchFamily="34" charset="0"/>
              <a:buNone/>
            </a:pPr>
            <a:r>
              <a:rPr lang="en-SG" sz="4400" b="1" dirty="0" smtClean="0">
                <a:latin typeface="Comic Sans MS" pitchFamily="66" charset="0"/>
              </a:rPr>
              <a:t>In the 21st century, why do I need a teacher when I’ve got ______?</a:t>
            </a:r>
            <a:endParaRPr lang="en-SG" sz="4400" b="1" dirty="0">
              <a:latin typeface="Comic Sans MS" pitchFamily="66"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8389" y="5029200"/>
            <a:ext cx="200501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4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3BD4519-94E6-4EC6-9F15-380389510F27}"/>
              </a:ext>
            </a:extLst>
          </p:cNvPr>
          <p:cNvGraphicFramePr>
            <a:graphicFrameLocks noGrp="1"/>
          </p:cNvGraphicFramePr>
          <p:nvPr>
            <p:extLst>
              <p:ext uri="{D42A27DB-BD31-4B8C-83A1-F6EECF244321}">
                <p14:modId xmlns:p14="http://schemas.microsoft.com/office/powerpoint/2010/main" val="947878028"/>
              </p:ext>
            </p:extLst>
          </p:nvPr>
        </p:nvGraphicFramePr>
        <p:xfrm>
          <a:off x="685800" y="457200"/>
          <a:ext cx="7620000" cy="6065520"/>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xmlns="" val="3539504276"/>
                    </a:ext>
                  </a:extLst>
                </a:gridCol>
              </a:tblGrid>
              <a:tr h="5669280">
                <a:tc>
                  <a:txBody>
                    <a:bodyPr/>
                    <a:lstStyle/>
                    <a:p>
                      <a:pPr algn="ctr"/>
                      <a:r>
                        <a:rPr lang="en-US" sz="2800" b="1" kern="1200" dirty="0" smtClean="0">
                          <a:solidFill>
                            <a:srgbClr val="002060"/>
                          </a:solidFill>
                          <a:effectLst/>
                          <a:latin typeface="Comic Sans MS" pitchFamily="66" charset="0"/>
                          <a:ea typeface="+mn-ea"/>
                          <a:cs typeface="+mn-cs"/>
                        </a:rPr>
                        <a:t>Answer questions </a:t>
                      </a:r>
                      <a:r>
                        <a:rPr lang="en-US" sz="2800" b="1" kern="1200" dirty="0">
                          <a:solidFill>
                            <a:srgbClr val="002060"/>
                          </a:solidFill>
                          <a:effectLst/>
                          <a:latin typeface="Comic Sans MS" pitchFamily="66" charset="0"/>
                          <a:ea typeface="+mn-ea"/>
                          <a:cs typeface="+mn-cs"/>
                        </a:rPr>
                        <a:t>about </a:t>
                      </a:r>
                      <a:r>
                        <a:rPr lang="en-US" sz="2800" b="1" kern="1200" dirty="0" smtClean="0">
                          <a:solidFill>
                            <a:srgbClr val="002060"/>
                          </a:solidFill>
                          <a:effectLst/>
                          <a:latin typeface="Comic Sans MS" pitchFamily="66" charset="0"/>
                          <a:ea typeface="+mn-ea"/>
                          <a:cs typeface="+mn-cs"/>
                        </a:rPr>
                        <a:t>your home:</a:t>
                      </a:r>
                    </a:p>
                    <a:p>
                      <a:pPr algn="ctr"/>
                      <a:endParaRPr lang="en-SG" sz="2800" b="1" kern="1200" dirty="0">
                        <a:solidFill>
                          <a:srgbClr val="002060"/>
                        </a:solidFill>
                        <a:effectLst/>
                        <a:latin typeface="Comic Sans MS" pitchFamily="66" charset="0"/>
                        <a:ea typeface="+mn-ea"/>
                        <a:cs typeface="+mn-cs"/>
                      </a:endParaRPr>
                    </a:p>
                    <a:p>
                      <a:r>
                        <a:rPr lang="en-US" sz="2800" b="1" kern="1200" dirty="0">
                          <a:solidFill>
                            <a:srgbClr val="002060"/>
                          </a:solidFill>
                          <a:effectLst/>
                          <a:latin typeface="Comic Sans MS" pitchFamily="66" charset="0"/>
                          <a:ea typeface="+mn-ea"/>
                          <a:cs typeface="+mn-cs"/>
                        </a:rPr>
                        <a:t> </a:t>
                      </a:r>
                      <a:r>
                        <a:rPr lang="en-US" sz="2800" b="1" kern="1200" dirty="0" smtClean="0">
                          <a:solidFill>
                            <a:srgbClr val="002060"/>
                          </a:solidFill>
                          <a:effectLst/>
                          <a:latin typeface="Comic Sans MS" pitchFamily="66" charset="0"/>
                          <a:ea typeface="+mn-ea"/>
                          <a:cs typeface="+mn-cs"/>
                        </a:rPr>
                        <a:t>Is your house big or small?</a:t>
                      </a:r>
                      <a:r>
                        <a:rPr lang="en-SG" sz="2800" b="1" kern="1200" dirty="0" smtClean="0">
                          <a:solidFill>
                            <a:srgbClr val="002060"/>
                          </a:solidFill>
                          <a:effectLst/>
                          <a:latin typeface="Comic Sans MS" pitchFamily="66" charset="0"/>
                          <a:ea typeface="+mn-ea"/>
                          <a:cs typeface="+mn-cs"/>
                        </a:rPr>
                        <a:t> </a:t>
                      </a:r>
                    </a:p>
                    <a:p>
                      <a:pPr lvl="0"/>
                      <a:r>
                        <a:rPr lang="en-US" sz="2800" b="1" kern="1200" dirty="0" smtClean="0">
                          <a:solidFill>
                            <a:srgbClr val="002060"/>
                          </a:solidFill>
                          <a:effectLst/>
                          <a:latin typeface="Comic Sans MS" pitchFamily="66" charset="0"/>
                          <a:ea typeface="+mn-ea"/>
                          <a:cs typeface="+mn-cs"/>
                        </a:rPr>
                        <a:t>…………………………………………………………….</a:t>
                      </a:r>
                      <a:endParaRPr lang="en-SG" sz="2800" b="1" kern="1200" dirty="0">
                        <a:solidFill>
                          <a:srgbClr val="002060"/>
                        </a:solidFill>
                        <a:effectLst/>
                        <a:latin typeface="Comic Sans MS" pitchFamily="66" charset="0"/>
                        <a:ea typeface="+mn-ea"/>
                        <a:cs typeface="+mn-cs"/>
                      </a:endParaRPr>
                    </a:p>
                    <a:p>
                      <a:pPr lvl="0"/>
                      <a:endParaRPr lang="en-US" sz="2800" b="1" kern="1200" dirty="0">
                        <a:solidFill>
                          <a:srgbClr val="002060"/>
                        </a:solidFill>
                        <a:effectLst/>
                        <a:latin typeface="Comic Sans MS" pitchFamily="66" charset="0"/>
                        <a:ea typeface="+mn-ea"/>
                        <a:cs typeface="+mn-cs"/>
                      </a:endParaRPr>
                    </a:p>
                    <a:p>
                      <a:pPr lvl="0"/>
                      <a:r>
                        <a:rPr lang="en-US" sz="2800" b="1" kern="1200" dirty="0" smtClean="0">
                          <a:solidFill>
                            <a:srgbClr val="002060"/>
                          </a:solidFill>
                          <a:effectLst/>
                          <a:latin typeface="Comic Sans MS" pitchFamily="66" charset="0"/>
                          <a:ea typeface="+mn-ea"/>
                          <a:cs typeface="+mn-cs"/>
                        </a:rPr>
                        <a:t>How many people are</a:t>
                      </a:r>
                      <a:r>
                        <a:rPr lang="en-US" sz="2800" b="1" kern="1200" baseline="0" dirty="0" smtClean="0">
                          <a:solidFill>
                            <a:srgbClr val="002060"/>
                          </a:solidFill>
                          <a:effectLst/>
                          <a:latin typeface="Comic Sans MS" pitchFamily="66" charset="0"/>
                          <a:ea typeface="+mn-ea"/>
                          <a:cs typeface="+mn-cs"/>
                        </a:rPr>
                        <a:t> there in your house</a:t>
                      </a:r>
                      <a:r>
                        <a:rPr lang="en-US" sz="2800" b="1" kern="1200" dirty="0" smtClean="0">
                          <a:solidFill>
                            <a:srgbClr val="002060"/>
                          </a:solidFill>
                          <a:effectLst/>
                          <a:latin typeface="Comic Sans MS" pitchFamily="66" charset="0"/>
                          <a:ea typeface="+mn-ea"/>
                          <a:cs typeface="+mn-cs"/>
                        </a:rPr>
                        <a:t>?</a:t>
                      </a:r>
                      <a:endParaRPr lang="en-SG" sz="2800" b="1" kern="1200" dirty="0">
                        <a:solidFill>
                          <a:srgbClr val="002060"/>
                        </a:solidFill>
                        <a:effectLst/>
                        <a:latin typeface="Comic Sans MS" pitchFamily="66" charset="0"/>
                        <a:ea typeface="+mn-ea"/>
                        <a:cs typeface="+mn-cs"/>
                      </a:endParaRPr>
                    </a:p>
                    <a:p>
                      <a:r>
                        <a:rPr lang="en-US" sz="2800" b="1" kern="1200" dirty="0">
                          <a:solidFill>
                            <a:srgbClr val="002060"/>
                          </a:solidFill>
                          <a:effectLst/>
                          <a:latin typeface="Comic Sans MS" pitchFamily="66" charset="0"/>
                          <a:ea typeface="+mn-ea"/>
                          <a:cs typeface="+mn-cs"/>
                        </a:rPr>
                        <a:t>…………………………………………………………….</a:t>
                      </a:r>
                      <a:endParaRPr lang="en-SG" sz="2800" b="1" kern="1200" dirty="0">
                        <a:solidFill>
                          <a:srgbClr val="002060"/>
                        </a:solidFill>
                        <a:effectLst/>
                        <a:latin typeface="Comic Sans MS" pitchFamily="66" charset="0"/>
                        <a:ea typeface="+mn-ea"/>
                        <a:cs typeface="+mn-cs"/>
                      </a:endParaRPr>
                    </a:p>
                    <a:p>
                      <a:r>
                        <a:rPr lang="en-US" sz="2800" b="1" kern="1200" dirty="0">
                          <a:solidFill>
                            <a:srgbClr val="002060"/>
                          </a:solidFill>
                          <a:effectLst/>
                          <a:latin typeface="Comic Sans MS" pitchFamily="66" charset="0"/>
                          <a:ea typeface="+mn-ea"/>
                          <a:cs typeface="+mn-cs"/>
                        </a:rPr>
                        <a:t> </a:t>
                      </a:r>
                      <a:endParaRPr lang="en-SG" sz="2800" b="1" kern="1200" dirty="0">
                        <a:solidFill>
                          <a:srgbClr val="002060"/>
                        </a:solidFill>
                        <a:effectLst/>
                        <a:latin typeface="Comic Sans MS" pitchFamily="66" charset="0"/>
                        <a:ea typeface="+mn-ea"/>
                        <a:cs typeface="+mn-cs"/>
                      </a:endParaRPr>
                    </a:p>
                    <a:p>
                      <a:pPr lvl="0"/>
                      <a:r>
                        <a:rPr lang="en-US" sz="2800" b="1" kern="1200" dirty="0" smtClean="0">
                          <a:solidFill>
                            <a:srgbClr val="002060"/>
                          </a:solidFill>
                          <a:effectLst/>
                          <a:latin typeface="Comic Sans MS" pitchFamily="66" charset="0"/>
                          <a:ea typeface="+mn-ea"/>
                          <a:cs typeface="+mn-cs"/>
                        </a:rPr>
                        <a:t>How many rooms</a:t>
                      </a:r>
                      <a:r>
                        <a:rPr lang="en-US" sz="2800" b="1" kern="1200" baseline="0" dirty="0" smtClean="0">
                          <a:solidFill>
                            <a:srgbClr val="002060"/>
                          </a:solidFill>
                          <a:effectLst/>
                          <a:latin typeface="Comic Sans MS" pitchFamily="66" charset="0"/>
                          <a:ea typeface="+mn-ea"/>
                          <a:cs typeface="+mn-cs"/>
                        </a:rPr>
                        <a:t> are there in your house</a:t>
                      </a:r>
                      <a:r>
                        <a:rPr lang="en-US" sz="2800" b="1" kern="1200" dirty="0" smtClean="0">
                          <a:solidFill>
                            <a:srgbClr val="002060"/>
                          </a:solidFill>
                          <a:effectLst/>
                          <a:latin typeface="Comic Sans MS" pitchFamily="66" charset="0"/>
                          <a:ea typeface="+mn-ea"/>
                          <a:cs typeface="+mn-cs"/>
                        </a:rPr>
                        <a:t>?</a:t>
                      </a:r>
                      <a:endParaRPr lang="en-SG" sz="2800" b="1" kern="1200" dirty="0">
                        <a:solidFill>
                          <a:srgbClr val="002060"/>
                        </a:solidFill>
                        <a:effectLst/>
                        <a:latin typeface="Comic Sans MS" pitchFamily="66" charset="0"/>
                        <a:ea typeface="+mn-ea"/>
                        <a:cs typeface="+mn-cs"/>
                      </a:endParaRPr>
                    </a:p>
                    <a:p>
                      <a:r>
                        <a:rPr lang="en-US" sz="2800" b="1" kern="1200" dirty="0">
                          <a:solidFill>
                            <a:srgbClr val="002060"/>
                          </a:solidFill>
                          <a:effectLst/>
                          <a:latin typeface="Comic Sans MS" pitchFamily="66" charset="0"/>
                          <a:ea typeface="+mn-ea"/>
                          <a:cs typeface="+mn-cs"/>
                        </a:rPr>
                        <a:t>…………………………………………………………….</a:t>
                      </a:r>
                      <a:endParaRPr lang="en-SG" sz="2800" b="1" kern="1200" dirty="0">
                        <a:solidFill>
                          <a:srgbClr val="002060"/>
                        </a:solidFill>
                        <a:effectLst/>
                        <a:latin typeface="Comic Sans MS" pitchFamily="66" charset="0"/>
                        <a:ea typeface="+mn-ea"/>
                        <a:cs typeface="+mn-cs"/>
                      </a:endParaRPr>
                    </a:p>
                    <a:p>
                      <a:r>
                        <a:rPr lang="en-US" sz="2800" b="1" kern="1200" dirty="0">
                          <a:solidFill>
                            <a:srgbClr val="002060"/>
                          </a:solidFill>
                          <a:effectLst/>
                          <a:latin typeface="Comic Sans MS" pitchFamily="66" charset="0"/>
                          <a:ea typeface="+mn-ea"/>
                          <a:cs typeface="+mn-cs"/>
                        </a:rPr>
                        <a:t> </a:t>
                      </a:r>
                      <a:endParaRPr lang="en-SG" sz="2800" b="1" kern="1200" dirty="0">
                        <a:solidFill>
                          <a:srgbClr val="002060"/>
                        </a:solidFill>
                        <a:effectLst/>
                        <a:latin typeface="Comic Sans MS" pitchFamily="66" charset="0"/>
                        <a:ea typeface="+mn-ea"/>
                        <a:cs typeface="+mn-cs"/>
                      </a:endParaRPr>
                    </a:p>
                    <a:p>
                      <a:pPr lvl="0"/>
                      <a:r>
                        <a:rPr lang="en-US" sz="2800" b="1" kern="1200" dirty="0" smtClean="0">
                          <a:solidFill>
                            <a:srgbClr val="002060"/>
                          </a:solidFill>
                          <a:effectLst/>
                          <a:latin typeface="Comic Sans MS" pitchFamily="66" charset="0"/>
                          <a:ea typeface="+mn-ea"/>
                          <a:cs typeface="+mn-cs"/>
                        </a:rPr>
                        <a:t>Who do you live with?</a:t>
                      </a:r>
                      <a:endParaRPr lang="en-SG" sz="2800" b="1" kern="1200" dirty="0">
                        <a:solidFill>
                          <a:srgbClr val="002060"/>
                        </a:solidFill>
                        <a:effectLst/>
                        <a:latin typeface="Comic Sans MS" pitchFamily="66" charset="0"/>
                        <a:ea typeface="+mn-ea"/>
                        <a:cs typeface="+mn-cs"/>
                      </a:endParaRPr>
                    </a:p>
                    <a:p>
                      <a:r>
                        <a:rPr lang="en-US" sz="2800" b="1" kern="1200" dirty="0">
                          <a:solidFill>
                            <a:srgbClr val="002060"/>
                          </a:solidFill>
                          <a:effectLst/>
                          <a:latin typeface="Comic Sans MS" pitchFamily="66" charset="0"/>
                          <a:ea typeface="+mn-ea"/>
                          <a:cs typeface="+mn-cs"/>
                        </a:rPr>
                        <a:t>…………………………………………………………….</a:t>
                      </a:r>
                      <a:endParaRPr lang="en-SG" sz="2800" dirty="0">
                        <a:solidFill>
                          <a:srgbClr val="002060"/>
                        </a:solidFill>
                        <a:latin typeface="Comic Sans MS" pitchFamily="66" charset="0"/>
                      </a:endParaRPr>
                    </a:p>
                    <a:p>
                      <a:endParaRPr lang="en-SG" sz="2800" dirty="0">
                        <a:solidFill>
                          <a:srgbClr val="002060"/>
                        </a:solidFill>
                        <a:latin typeface="Comic Sans MS" pitchFamily="66" charset="0"/>
                      </a:endParaRPr>
                    </a:p>
                  </a:txBody>
                  <a:tcPr>
                    <a:solidFill>
                      <a:schemeClr val="accent2">
                        <a:lumMod val="60000"/>
                        <a:lumOff val="40000"/>
                      </a:schemeClr>
                    </a:solidFill>
                  </a:tcPr>
                </a:tc>
                <a:extLst>
                  <a:ext uri="{0D108BD9-81ED-4DB2-BD59-A6C34878D82A}">
                    <a16:rowId xmlns:a16="http://schemas.microsoft.com/office/drawing/2014/main" xmlns="" val="569701609"/>
                  </a:ext>
                </a:extLst>
              </a:tr>
            </a:tbl>
          </a:graphicData>
        </a:graphic>
      </p:graphicFrame>
    </p:spTree>
    <p:extLst>
      <p:ext uri="{BB962C8B-B14F-4D97-AF65-F5344CB8AC3E}">
        <p14:creationId xmlns:p14="http://schemas.microsoft.com/office/powerpoint/2010/main" val="1154413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305800" cy="62484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About your </a:t>
            </a:r>
            <a:r>
              <a:rPr lang="en-US" dirty="0" err="1" smtClean="0"/>
              <a:t>hoooo</a:t>
            </a:r>
            <a:endParaRPr lang="en-US" dirty="0"/>
          </a:p>
        </p:txBody>
      </p:sp>
      <p:sp>
        <p:nvSpPr>
          <p:cNvPr id="3" name="Rectangle 2"/>
          <p:cNvSpPr/>
          <p:nvPr/>
        </p:nvSpPr>
        <p:spPr>
          <a:xfrm>
            <a:off x="1066800" y="1447800"/>
            <a:ext cx="7162800" cy="251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609600"/>
            <a:ext cx="6781800" cy="646331"/>
          </a:xfrm>
          <a:prstGeom prst="rect">
            <a:avLst/>
          </a:prstGeom>
          <a:noFill/>
        </p:spPr>
        <p:txBody>
          <a:bodyPr wrap="square" rtlCol="0">
            <a:spAutoFit/>
          </a:bodyPr>
          <a:lstStyle/>
          <a:p>
            <a:r>
              <a:rPr lang="en-US" sz="3600" b="1" dirty="0" smtClean="0">
                <a:solidFill>
                  <a:srgbClr val="002060"/>
                </a:solidFill>
                <a:latin typeface="Comic Sans MS" pitchFamily="66" charset="0"/>
              </a:rPr>
              <a:t>Draw and write your house. </a:t>
            </a:r>
            <a:endParaRPr lang="en-US" sz="3600" b="1" dirty="0">
              <a:solidFill>
                <a:srgbClr val="002060"/>
              </a:solidFill>
              <a:latin typeface="Comic Sans MS" pitchFamily="66" charset="0"/>
            </a:endParaRPr>
          </a:p>
        </p:txBody>
      </p:sp>
      <p:sp>
        <p:nvSpPr>
          <p:cNvPr id="5" name="TextBox 4"/>
          <p:cNvSpPr txBox="1"/>
          <p:nvPr/>
        </p:nvSpPr>
        <p:spPr>
          <a:xfrm>
            <a:off x="914400" y="4124980"/>
            <a:ext cx="7315200" cy="523220"/>
          </a:xfrm>
          <a:prstGeom prst="rect">
            <a:avLst/>
          </a:prstGeom>
          <a:noFill/>
        </p:spPr>
        <p:txBody>
          <a:bodyPr wrap="square" rtlCol="0">
            <a:spAutoFit/>
          </a:bodyPr>
          <a:lstStyle/>
          <a:p>
            <a:r>
              <a:rPr lang="en-US" sz="2800" b="1" dirty="0">
                <a:latin typeface="Comic Sans MS" pitchFamily="66" charset="0"/>
              </a:rPr>
              <a:t>This </a:t>
            </a:r>
            <a:r>
              <a:rPr lang="en-US" sz="2800" b="1" dirty="0" smtClean="0">
                <a:latin typeface="Comic Sans MS" pitchFamily="66" charset="0"/>
              </a:rPr>
              <a:t>is a </a:t>
            </a:r>
            <a:r>
              <a:rPr lang="en-US" sz="2800" b="1" dirty="0">
                <a:latin typeface="Comic Sans MS" pitchFamily="66" charset="0"/>
              </a:rPr>
              <a:t>picture </a:t>
            </a:r>
            <a:r>
              <a:rPr lang="en-US" sz="2800" b="1" dirty="0" smtClean="0">
                <a:latin typeface="Comic Sans MS" pitchFamily="66" charset="0"/>
              </a:rPr>
              <a:t>of my ………………</a:t>
            </a:r>
            <a:endParaRPr lang="en-US" sz="2800" b="1" dirty="0">
              <a:latin typeface="Comic Sans MS" pitchFamily="66" charset="0"/>
            </a:endParaRPr>
          </a:p>
        </p:txBody>
      </p:sp>
      <p:sp>
        <p:nvSpPr>
          <p:cNvPr id="6" name="TextBox 5"/>
          <p:cNvSpPr txBox="1"/>
          <p:nvPr/>
        </p:nvSpPr>
        <p:spPr>
          <a:xfrm>
            <a:off x="906294" y="5257800"/>
            <a:ext cx="7315200" cy="523220"/>
          </a:xfrm>
          <a:prstGeom prst="rect">
            <a:avLst/>
          </a:prstGeom>
          <a:noFill/>
        </p:spPr>
        <p:txBody>
          <a:bodyPr wrap="square" rtlCol="0">
            <a:spAutoFit/>
          </a:bodyPr>
          <a:lstStyle/>
          <a:p>
            <a:r>
              <a:rPr lang="en-US" sz="2800" b="1" dirty="0">
                <a:latin typeface="Comic Sans MS" pitchFamily="66" charset="0"/>
              </a:rPr>
              <a:t>There </a:t>
            </a:r>
            <a:r>
              <a:rPr lang="en-US" sz="2800" b="1" dirty="0" smtClean="0">
                <a:latin typeface="Comic Sans MS" pitchFamily="66" charset="0"/>
              </a:rPr>
              <a:t>are </a:t>
            </a:r>
            <a:r>
              <a:rPr lang="en-US" sz="2800" b="1" dirty="0">
                <a:latin typeface="Comic Sans MS" pitchFamily="66" charset="0"/>
              </a:rPr>
              <a:t>………… </a:t>
            </a:r>
            <a:r>
              <a:rPr lang="en-US" sz="2800" b="1" dirty="0" smtClean="0">
                <a:latin typeface="Comic Sans MS" pitchFamily="66" charset="0"/>
              </a:rPr>
              <a:t>rooms in my house.</a:t>
            </a:r>
            <a:endParaRPr lang="en-US" sz="2800" b="1" dirty="0">
              <a:latin typeface="Comic Sans MS" pitchFamily="66" charset="0"/>
            </a:endParaRPr>
          </a:p>
        </p:txBody>
      </p:sp>
      <p:sp>
        <p:nvSpPr>
          <p:cNvPr id="7" name="TextBox 6"/>
          <p:cNvSpPr txBox="1"/>
          <p:nvPr/>
        </p:nvSpPr>
        <p:spPr>
          <a:xfrm>
            <a:off x="914400" y="4724400"/>
            <a:ext cx="7315200" cy="523220"/>
          </a:xfrm>
          <a:prstGeom prst="rect">
            <a:avLst/>
          </a:prstGeom>
          <a:noFill/>
        </p:spPr>
        <p:txBody>
          <a:bodyPr wrap="square" rtlCol="0">
            <a:spAutoFit/>
          </a:bodyPr>
          <a:lstStyle/>
          <a:p>
            <a:r>
              <a:rPr lang="en-US" sz="2800" b="1" dirty="0" smtClean="0">
                <a:latin typeface="Comic Sans MS" pitchFamily="66" charset="0"/>
              </a:rPr>
              <a:t>I </a:t>
            </a:r>
            <a:r>
              <a:rPr lang="en-US" sz="2800" b="1" dirty="0">
                <a:latin typeface="Comic Sans MS" pitchFamily="66" charset="0"/>
              </a:rPr>
              <a:t>live </a:t>
            </a:r>
            <a:r>
              <a:rPr lang="en-US" sz="2800" b="1" dirty="0" smtClean="0">
                <a:latin typeface="Comic Sans MS" pitchFamily="66" charset="0"/>
              </a:rPr>
              <a:t>with ……………………………………………………</a:t>
            </a:r>
            <a:endParaRPr lang="en-US" sz="2800" b="1" dirty="0">
              <a:latin typeface="Comic Sans MS" pitchFamily="66" charset="0"/>
            </a:endParaRPr>
          </a:p>
        </p:txBody>
      </p:sp>
      <p:sp>
        <p:nvSpPr>
          <p:cNvPr id="8" name="TextBox 7"/>
          <p:cNvSpPr txBox="1"/>
          <p:nvPr/>
        </p:nvSpPr>
        <p:spPr>
          <a:xfrm>
            <a:off x="906294" y="5801380"/>
            <a:ext cx="7315200" cy="523220"/>
          </a:xfrm>
          <a:prstGeom prst="rect">
            <a:avLst/>
          </a:prstGeom>
          <a:noFill/>
        </p:spPr>
        <p:txBody>
          <a:bodyPr wrap="square" rtlCol="0">
            <a:spAutoFit/>
          </a:bodyPr>
          <a:lstStyle/>
          <a:p>
            <a:r>
              <a:rPr lang="en-US" sz="2800" b="1" dirty="0" smtClean="0">
                <a:latin typeface="Comic Sans MS" pitchFamily="66" charset="0"/>
              </a:rPr>
              <a:t>My </a:t>
            </a:r>
            <a:r>
              <a:rPr lang="en-US" sz="2800" b="1" dirty="0">
                <a:latin typeface="Comic Sans MS" pitchFamily="66" charset="0"/>
              </a:rPr>
              <a:t>bedroom </a:t>
            </a:r>
            <a:r>
              <a:rPr lang="en-US" sz="2800" b="1" dirty="0" smtClean="0">
                <a:latin typeface="Comic Sans MS" pitchFamily="66" charset="0"/>
              </a:rPr>
              <a:t>is ………………</a:t>
            </a:r>
            <a:endParaRPr lang="en-US" sz="2800" b="1" dirty="0">
              <a:latin typeface="Comic Sans MS" pitchFamily="66" charset="0"/>
            </a:endParaRPr>
          </a:p>
        </p:txBody>
      </p:sp>
    </p:spTree>
    <p:extLst>
      <p:ext uri="{BB962C8B-B14F-4D97-AF65-F5344CB8AC3E}">
        <p14:creationId xmlns:p14="http://schemas.microsoft.com/office/powerpoint/2010/main" val="3851214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685800"/>
            <a:ext cx="7543800" cy="5486400"/>
          </a:xfrm>
          <a:prstGeom prst="rect">
            <a:avLst/>
          </a:prstGeom>
        </p:spPr>
      </p:pic>
      <p:sp>
        <p:nvSpPr>
          <p:cNvPr id="3" name="Title 1">
            <a:extLst>
              <a:ext uri="{FF2B5EF4-FFF2-40B4-BE49-F238E27FC236}">
                <a16:creationId xmlns:a16="http://schemas.microsoft.com/office/drawing/2014/main" xmlns="" id="{76F956E7-5CC7-43FF-B8F8-0BB453FB9B75}"/>
              </a:ext>
            </a:extLst>
          </p:cNvPr>
          <p:cNvSpPr txBox="1">
            <a:spLocks/>
          </p:cNvSpPr>
          <p:nvPr/>
        </p:nvSpPr>
        <p:spPr>
          <a:xfrm>
            <a:off x="381000" y="35052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5400" b="1" i="1" dirty="0" smtClean="0">
                <a:solidFill>
                  <a:srgbClr val="FF0000"/>
                </a:solidFill>
              </a:rPr>
              <a:t>3.4 Self assessment </a:t>
            </a:r>
          </a:p>
          <a:p>
            <a:r>
              <a:rPr lang="en-SG" sz="5400" b="1" i="1" dirty="0" smtClean="0">
                <a:solidFill>
                  <a:srgbClr val="FF0000"/>
                </a:solidFill>
              </a:rPr>
              <a:t>(</a:t>
            </a:r>
            <a:r>
              <a:rPr lang="en-US" sz="5400" b="1" i="1" dirty="0" err="1" smtClean="0">
                <a:solidFill>
                  <a:srgbClr val="FF0000"/>
                </a:solidFill>
              </a:rPr>
              <a:t>Tự</a:t>
            </a:r>
            <a:r>
              <a:rPr lang="en-US" sz="5400" b="1" i="1" dirty="0" smtClean="0">
                <a:solidFill>
                  <a:srgbClr val="FF0000"/>
                </a:solidFill>
              </a:rPr>
              <a:t> </a:t>
            </a:r>
            <a:r>
              <a:rPr lang="en-US" sz="5400" b="1" i="1" dirty="0" err="1" smtClean="0">
                <a:solidFill>
                  <a:srgbClr val="FF0000"/>
                </a:solidFill>
              </a:rPr>
              <a:t>đánh</a:t>
            </a:r>
            <a:r>
              <a:rPr lang="en-US" sz="5400" b="1" i="1" dirty="0" smtClean="0">
                <a:solidFill>
                  <a:srgbClr val="FF0000"/>
                </a:solidFill>
              </a:rPr>
              <a:t> </a:t>
            </a:r>
            <a:r>
              <a:rPr lang="en-US" sz="5400" b="1" i="1" dirty="0" err="1" smtClean="0">
                <a:solidFill>
                  <a:srgbClr val="FF0000"/>
                </a:solidFill>
              </a:rPr>
              <a:t>giá</a:t>
            </a:r>
            <a:r>
              <a:rPr lang="en-US" sz="5400" b="1" i="1" dirty="0" smtClean="0">
                <a:solidFill>
                  <a:srgbClr val="FF0000"/>
                </a:solidFill>
              </a:rPr>
              <a:t>)</a:t>
            </a:r>
            <a:endParaRPr lang="en-SG" sz="5400" b="1" dirty="0">
              <a:solidFill>
                <a:srgbClr val="FF0000"/>
              </a:solidFill>
            </a:endParaRPr>
          </a:p>
        </p:txBody>
      </p:sp>
    </p:spTree>
    <p:extLst>
      <p:ext uri="{BB962C8B-B14F-4D97-AF65-F5344CB8AC3E}">
        <p14:creationId xmlns:p14="http://schemas.microsoft.com/office/powerpoint/2010/main" val="1230146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87"/>
            <a:ext cx="9144000" cy="6843826"/>
          </a:xfrm>
          <a:prstGeom prst="rect">
            <a:avLst/>
          </a:prstGeom>
        </p:spPr>
      </p:pic>
      <p:sp>
        <p:nvSpPr>
          <p:cNvPr id="4" name="Rectangle 3"/>
          <p:cNvSpPr/>
          <p:nvPr/>
        </p:nvSpPr>
        <p:spPr>
          <a:xfrm>
            <a:off x="3276600" y="1828800"/>
            <a:ext cx="1295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1862847"/>
            <a:ext cx="1295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304800"/>
            <a:ext cx="1295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3962400"/>
            <a:ext cx="1295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3810000"/>
            <a:ext cx="1295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3810000"/>
            <a:ext cx="10668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 y="2095500"/>
            <a:ext cx="10668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685800"/>
            <a:ext cx="10668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2700" y="5562600"/>
            <a:ext cx="10668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xmlns="" id="{516E174D-9BBB-4ED5-B373-5F067A0438E5}"/>
              </a:ext>
            </a:extLst>
          </p:cNvPr>
          <p:cNvSpPr txBox="1">
            <a:spLocks/>
          </p:cNvSpPr>
          <p:nvPr/>
        </p:nvSpPr>
        <p:spPr>
          <a:xfrm>
            <a:off x="762000" y="1417637"/>
            <a:ext cx="73914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đơn</a:t>
            </a:r>
            <a:r>
              <a:rPr lang="en-US" dirty="0" smtClean="0"/>
              <a:t> </a:t>
            </a:r>
            <a:r>
              <a:rPr lang="en-US" dirty="0" err="1" smtClean="0"/>
              <a:t>giản</a:t>
            </a:r>
            <a:r>
              <a:rPr lang="en-US" dirty="0" smtClean="0"/>
              <a:t> </a:t>
            </a:r>
            <a:r>
              <a:rPr lang="en-US" dirty="0" err="1" smtClean="0"/>
              <a:t>có</a:t>
            </a:r>
            <a:r>
              <a:rPr lang="en-US" dirty="0" smtClean="0"/>
              <a:t> </a:t>
            </a:r>
            <a:r>
              <a:rPr lang="en-US" dirty="0" err="1" smtClean="0"/>
              <a:t>thể</a:t>
            </a:r>
            <a:r>
              <a:rPr lang="en-US" dirty="0" smtClean="0"/>
              <a:t> </a:t>
            </a:r>
            <a:r>
              <a:rPr lang="en-US" dirty="0" err="1" smtClean="0"/>
              <a:t>dùng</a:t>
            </a:r>
            <a:r>
              <a:rPr lang="en-US" dirty="0" smtClean="0"/>
              <a:t> </a:t>
            </a:r>
            <a:r>
              <a:rPr lang="en-US" dirty="0" err="1" smtClean="0"/>
              <a:t>để</a:t>
            </a:r>
            <a:r>
              <a:rPr lang="en-US" dirty="0" smtClean="0"/>
              <a:t> </a:t>
            </a:r>
            <a:r>
              <a:rPr lang="en-US" dirty="0" err="1" smtClean="0"/>
              <a:t>hỗ</a:t>
            </a:r>
            <a:r>
              <a:rPr lang="en-US" dirty="0" smtClean="0"/>
              <a:t> </a:t>
            </a:r>
            <a:r>
              <a:rPr lang="en-US" dirty="0" err="1" smtClean="0"/>
              <a:t>trợ</a:t>
            </a:r>
            <a:r>
              <a:rPr lang="en-US" dirty="0" smtClean="0"/>
              <a:t> </a:t>
            </a:r>
            <a:r>
              <a:rPr lang="en-US" dirty="0" err="1" smtClean="0"/>
              <a:t>học</a:t>
            </a:r>
            <a:r>
              <a:rPr lang="en-US" dirty="0" smtClean="0"/>
              <a:t> </a:t>
            </a:r>
            <a:r>
              <a:rPr lang="en-US" dirty="0" err="1" smtClean="0"/>
              <a:t>sinh</a:t>
            </a:r>
            <a:r>
              <a:rPr lang="en-US" dirty="0" smtClean="0"/>
              <a:t> </a:t>
            </a:r>
            <a:r>
              <a:rPr lang="en-US" dirty="0" err="1" smtClean="0"/>
              <a:t>tự</a:t>
            </a:r>
            <a:r>
              <a:rPr lang="en-US" dirty="0" smtClean="0"/>
              <a:t> </a:t>
            </a:r>
            <a:r>
              <a:rPr lang="en-US" dirty="0" err="1" smtClean="0"/>
              <a:t>đánh</a:t>
            </a:r>
            <a:r>
              <a:rPr lang="en-US" dirty="0" smtClean="0"/>
              <a:t> </a:t>
            </a:r>
            <a:r>
              <a:rPr lang="en-US" dirty="0" err="1" smtClean="0"/>
              <a:t>giá</a:t>
            </a:r>
            <a:r>
              <a:rPr lang="en-US" dirty="0" smtClean="0"/>
              <a:t>.</a:t>
            </a:r>
          </a:p>
          <a:p>
            <a:r>
              <a:rPr lang="en-US" dirty="0" smtClean="0"/>
              <a:t>HS </a:t>
            </a:r>
            <a:r>
              <a:rPr lang="en-US" dirty="0" err="1" smtClean="0"/>
              <a:t>sẽ</a:t>
            </a:r>
            <a:r>
              <a:rPr lang="en-US" dirty="0" smtClean="0"/>
              <a:t> t</a:t>
            </a:r>
            <a:r>
              <a:rPr lang="en-SG" dirty="0" smtClean="0"/>
              <a:t>ự </a:t>
            </a:r>
            <a:r>
              <a:rPr lang="en-SG" dirty="0" err="1" smtClean="0"/>
              <a:t>nhận</a:t>
            </a:r>
            <a:r>
              <a:rPr lang="en-SG" dirty="0" smtClean="0"/>
              <a:t> </a:t>
            </a:r>
            <a:r>
              <a:rPr lang="en-SG" dirty="0" err="1" smtClean="0"/>
              <a:t>thức</a:t>
            </a:r>
            <a:r>
              <a:rPr lang="en-SG" dirty="0" smtClean="0"/>
              <a:t> đ</a:t>
            </a:r>
            <a:r>
              <a:rPr lang="vi-VN" dirty="0" smtClean="0"/>
              <a:t>ư</a:t>
            </a:r>
            <a:r>
              <a:rPr lang="en-SG" dirty="0" err="1" smtClean="0"/>
              <a:t>ợc</a:t>
            </a:r>
            <a:r>
              <a:rPr lang="en-SG" dirty="0" smtClean="0"/>
              <a:t> </a:t>
            </a:r>
            <a:r>
              <a:rPr lang="en-SG" dirty="0" err="1" smtClean="0"/>
              <a:t>quá</a:t>
            </a:r>
            <a:r>
              <a:rPr lang="en-SG" dirty="0" smtClean="0"/>
              <a:t> </a:t>
            </a:r>
            <a:r>
              <a:rPr lang="en-SG" dirty="0" err="1" smtClean="0"/>
              <a:t>trình</a:t>
            </a:r>
            <a:r>
              <a:rPr lang="en-SG" dirty="0" smtClean="0"/>
              <a:t> </a:t>
            </a:r>
            <a:r>
              <a:rPr lang="en-SG" dirty="0" err="1" smtClean="0"/>
              <a:t>và</a:t>
            </a:r>
            <a:r>
              <a:rPr lang="en-SG" dirty="0" smtClean="0"/>
              <a:t> </a:t>
            </a:r>
            <a:r>
              <a:rPr lang="en-SG" dirty="0" err="1" smtClean="0"/>
              <a:t>kết</a:t>
            </a:r>
            <a:r>
              <a:rPr lang="en-SG" dirty="0" smtClean="0"/>
              <a:t> </a:t>
            </a:r>
            <a:r>
              <a:rPr lang="en-SG" dirty="0" err="1" smtClean="0"/>
              <a:t>quả</a:t>
            </a:r>
            <a:r>
              <a:rPr lang="en-SG" dirty="0" smtClean="0"/>
              <a:t> </a:t>
            </a:r>
            <a:r>
              <a:rPr lang="en-SG" dirty="0" err="1" smtClean="0"/>
              <a:t>học</a:t>
            </a:r>
            <a:r>
              <a:rPr lang="en-SG" dirty="0" smtClean="0"/>
              <a:t> </a:t>
            </a:r>
            <a:r>
              <a:rPr lang="en-SG" dirty="0" err="1" smtClean="0"/>
              <a:t>tập</a:t>
            </a:r>
            <a:r>
              <a:rPr lang="en-SG" dirty="0" smtClean="0"/>
              <a:t> </a:t>
            </a:r>
            <a:r>
              <a:rPr lang="en-SG" dirty="0" err="1" smtClean="0"/>
              <a:t>của</a:t>
            </a:r>
            <a:r>
              <a:rPr lang="en-SG" dirty="0" smtClean="0"/>
              <a:t> </a:t>
            </a:r>
            <a:r>
              <a:rPr lang="en-SG" dirty="0" err="1" smtClean="0"/>
              <a:t>mình</a:t>
            </a:r>
            <a:r>
              <a:rPr lang="en-SG" dirty="0" smtClean="0"/>
              <a:t> </a:t>
            </a:r>
            <a:r>
              <a:rPr lang="en-SG" dirty="0" err="1" smtClean="0"/>
              <a:t>thông</a:t>
            </a:r>
            <a:r>
              <a:rPr lang="en-SG" dirty="0" smtClean="0"/>
              <a:t> qua </a:t>
            </a:r>
            <a:r>
              <a:rPr lang="en-SG" dirty="0" err="1" smtClean="0"/>
              <a:t>hoạt</a:t>
            </a:r>
            <a:r>
              <a:rPr lang="en-SG" dirty="0" smtClean="0"/>
              <a:t> </a:t>
            </a:r>
            <a:r>
              <a:rPr lang="en-SG" dirty="0" err="1" smtClean="0"/>
              <a:t>động</a:t>
            </a:r>
            <a:r>
              <a:rPr lang="en-SG" dirty="0" smtClean="0"/>
              <a:t> </a:t>
            </a:r>
            <a:r>
              <a:rPr lang="en-SG" dirty="0" err="1" smtClean="0"/>
              <a:t>tự</a:t>
            </a:r>
            <a:r>
              <a:rPr lang="en-SG" dirty="0" smtClean="0"/>
              <a:t> </a:t>
            </a:r>
            <a:r>
              <a:rPr lang="en-SG" dirty="0" err="1" smtClean="0"/>
              <a:t>đánh</a:t>
            </a:r>
            <a:r>
              <a:rPr lang="en-SG" dirty="0" smtClean="0"/>
              <a:t> </a:t>
            </a:r>
            <a:r>
              <a:rPr lang="en-SG" dirty="0" err="1" smtClean="0"/>
              <a:t>giá</a:t>
            </a:r>
            <a:r>
              <a:rPr lang="en-SG" dirty="0" smtClean="0"/>
              <a:t> </a:t>
            </a:r>
            <a:r>
              <a:rPr lang="en-SG" dirty="0" err="1" smtClean="0"/>
              <a:t>mình</a:t>
            </a:r>
            <a:r>
              <a:rPr lang="en-SG" dirty="0" smtClean="0"/>
              <a:t>.</a:t>
            </a:r>
          </a:p>
          <a:p>
            <a:r>
              <a:rPr lang="en-SG" dirty="0" err="1" smtClean="0"/>
              <a:t>Một</a:t>
            </a:r>
            <a:r>
              <a:rPr lang="en-SG" dirty="0" smtClean="0"/>
              <a:t> </a:t>
            </a:r>
            <a:r>
              <a:rPr lang="en-SG" dirty="0" err="1" smtClean="0"/>
              <a:t>hình</a:t>
            </a:r>
            <a:r>
              <a:rPr lang="en-SG" dirty="0" smtClean="0"/>
              <a:t> </a:t>
            </a:r>
            <a:r>
              <a:rPr lang="en-SG" dirty="0" err="1" smtClean="0"/>
              <a:t>thức</a:t>
            </a:r>
            <a:r>
              <a:rPr lang="en-SG" dirty="0" smtClean="0"/>
              <a:t> </a:t>
            </a:r>
            <a:r>
              <a:rPr lang="en-SG" dirty="0" err="1" smtClean="0"/>
              <a:t>học</a:t>
            </a:r>
            <a:r>
              <a:rPr lang="en-SG" dirty="0" smtClean="0"/>
              <a:t> </a:t>
            </a:r>
            <a:r>
              <a:rPr lang="en-SG" dirty="0" err="1" smtClean="0"/>
              <a:t>tập</a:t>
            </a:r>
            <a:r>
              <a:rPr lang="en-SG" dirty="0" smtClean="0"/>
              <a:t>.</a:t>
            </a:r>
          </a:p>
          <a:p>
            <a:r>
              <a:rPr lang="en-SG" dirty="0" err="1" smtClean="0"/>
              <a:t>Công</a:t>
            </a:r>
            <a:r>
              <a:rPr lang="en-SG" dirty="0" smtClean="0"/>
              <a:t> </a:t>
            </a:r>
            <a:r>
              <a:rPr lang="en-SG" dirty="0" err="1" smtClean="0"/>
              <a:t>cụ</a:t>
            </a:r>
            <a:r>
              <a:rPr lang="en-SG" dirty="0" smtClean="0"/>
              <a:t> </a:t>
            </a:r>
            <a:r>
              <a:rPr lang="en-SG" dirty="0" err="1" smtClean="0"/>
              <a:t>đánh</a:t>
            </a:r>
            <a:r>
              <a:rPr lang="en-SG" dirty="0" smtClean="0"/>
              <a:t> </a:t>
            </a:r>
            <a:r>
              <a:rPr lang="en-SG" dirty="0" err="1" smtClean="0"/>
              <a:t>giá</a:t>
            </a:r>
            <a:r>
              <a:rPr lang="en-SG" dirty="0" smtClean="0"/>
              <a:t> </a:t>
            </a:r>
            <a:r>
              <a:rPr lang="en-SG" dirty="0" err="1" smtClean="0"/>
              <a:t>của</a:t>
            </a:r>
            <a:r>
              <a:rPr lang="en-SG" dirty="0" smtClean="0"/>
              <a:t> GV.</a:t>
            </a:r>
            <a:r>
              <a:rPr lang="en-US" dirty="0" smtClean="0"/>
              <a:t/>
            </a:r>
            <a:br>
              <a:rPr lang="en-US" dirty="0" smtClean="0"/>
            </a:br>
            <a:endParaRPr lang="en-US" dirty="0" smtClean="0"/>
          </a:p>
          <a:p>
            <a:pPr marL="0" indent="0">
              <a:buFont typeface="Arial" pitchFamily="34" charset="0"/>
              <a:buNone/>
            </a:pPr>
            <a:r>
              <a:rPr lang="en-US" dirty="0" smtClean="0"/>
              <a:t>	Sample 1</a:t>
            </a:r>
            <a:endParaRPr lang="en-SG" dirty="0"/>
          </a:p>
        </p:txBody>
      </p:sp>
    </p:spTree>
    <p:extLst>
      <p:ext uri="{BB962C8B-B14F-4D97-AF65-F5344CB8AC3E}">
        <p14:creationId xmlns:p14="http://schemas.microsoft.com/office/powerpoint/2010/main" val="16280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 up of a piece of paper&#10;&#10;Description generated with high confidence">
            <a:extLst>
              <a:ext uri="{FF2B5EF4-FFF2-40B4-BE49-F238E27FC236}">
                <a16:creationId xmlns:a16="http://schemas.microsoft.com/office/drawing/2014/main" xmlns="" id="{A6043B37-7720-4914-BD0E-105E75582B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5416"/>
            <a:ext cx="9612559" cy="7272808"/>
          </a:xfrm>
        </p:spPr>
      </p:pic>
      <p:sp>
        <p:nvSpPr>
          <p:cNvPr id="3" name="Rectangle 2"/>
          <p:cNvSpPr/>
          <p:nvPr/>
        </p:nvSpPr>
        <p:spPr>
          <a:xfrm>
            <a:off x="1371600" y="1828800"/>
            <a:ext cx="27432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0" y="1371600"/>
            <a:ext cx="1752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91401" y="2819400"/>
            <a:ext cx="1676399"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44903" y="4343400"/>
            <a:ext cx="1622897"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56697" y="4229100"/>
            <a:ext cx="2110903"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5029200"/>
            <a:ext cx="1066800"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86600" y="5029200"/>
            <a:ext cx="358302" cy="475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86200" y="5029200"/>
            <a:ext cx="1524000"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2200" y="5219700"/>
            <a:ext cx="1524000"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0" y="4343400"/>
            <a:ext cx="1524000"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71600" y="4652253"/>
            <a:ext cx="914400"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55906" y="3117309"/>
            <a:ext cx="2125494"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71601" y="3886200"/>
            <a:ext cx="724710" cy="689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95800" y="1650054"/>
            <a:ext cx="2286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58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0" nodeType="clickEffect">
                                  <p:stCondLst>
                                    <p:cond delay="0"/>
                                  </p:stCondLst>
                                  <p:childTnLst>
                                    <p:animEffect transition="out" filter="wheel(1)">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0" nodeType="clickEffect">
                                  <p:stCondLst>
                                    <p:cond delay="0"/>
                                  </p:stCondLst>
                                  <p:childTnLst>
                                    <p:animEffect transition="out" filter="randombar(horizont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0" nodeType="clickEffect">
                                  <p:stCondLst>
                                    <p:cond delay="0"/>
                                  </p:stCondLst>
                                  <p:childTnLst>
                                    <p:animEffect transition="out" filter="circle(out)">
                                      <p:cBhvr>
                                        <p:cTn id="28" dur="2000"/>
                                        <p:tgtEl>
                                          <p:spTgt spid="7"/>
                                        </p:tgtEl>
                                      </p:cBhvr>
                                    </p:animEffect>
                                    <p:set>
                                      <p:cBhvr>
                                        <p:cTn id="29" dur="1" fill="hold">
                                          <p:stCondLst>
                                            <p:cond delay="1999"/>
                                          </p:stCondLst>
                                        </p:cTn>
                                        <p:tgtEl>
                                          <p:spTgt spid="7"/>
                                        </p:tgtEl>
                                        <p:attrNameLst>
                                          <p:attrName>style.visibility</p:attrName>
                                        </p:attrNameLst>
                                      </p:cBhvr>
                                      <p:to>
                                        <p:strVal val="hidden"/>
                                      </p:to>
                                    </p:set>
                                  </p:childTnLst>
                                </p:cTn>
                              </p:par>
                              <p:par>
                                <p:cTn id="30" presetID="6" presetClass="exit" presetSubtype="32" fill="hold" grpId="0" nodeType="withEffect">
                                  <p:stCondLst>
                                    <p:cond delay="0"/>
                                  </p:stCondLst>
                                  <p:childTnLst>
                                    <p:animEffect transition="out" filter="circle(out)">
                                      <p:cBhvr>
                                        <p:cTn id="31" dur="2000"/>
                                        <p:tgtEl>
                                          <p:spTgt spid="11"/>
                                        </p:tgtEl>
                                      </p:cBhvr>
                                    </p:animEffect>
                                    <p:set>
                                      <p:cBhvr>
                                        <p:cTn id="32" dur="1" fill="hold">
                                          <p:stCondLst>
                                            <p:cond delay="19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22" presetClass="exit" presetSubtype="4" fill="hold" grpId="0" nodeType="withEffect">
                                  <p:stCondLst>
                                    <p:cond delay="0"/>
                                  </p:stCondLst>
                                  <p:childTnLst>
                                    <p:animEffect transition="out" filter="wipe(down)">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1" presetClass="exit" presetSubtype="0" fill="hold" grpId="0" nodeType="clickEffect">
                                  <p:stCondLst>
                                    <p:cond delay="0"/>
                                  </p:stCondLst>
                                  <p:childTnLst>
                                    <p:anim calcmode="lin" valueType="num">
                                      <p:cBhvr>
                                        <p:cTn id="44" dur="1000"/>
                                        <p:tgtEl>
                                          <p:spTgt spid="12"/>
                                        </p:tgtEl>
                                        <p:attrNameLst>
                                          <p:attrName>ppt_w</p:attrName>
                                        </p:attrNameLst>
                                      </p:cBhvr>
                                      <p:tavLst>
                                        <p:tav tm="0">
                                          <p:val>
                                            <p:strVal val="ppt_w"/>
                                          </p:val>
                                        </p:tav>
                                        <p:tav tm="100000">
                                          <p:val>
                                            <p:fltVal val="0"/>
                                          </p:val>
                                        </p:tav>
                                      </p:tavLst>
                                    </p:anim>
                                    <p:anim calcmode="lin" valueType="num">
                                      <p:cBhvr>
                                        <p:cTn id="45" dur="1000"/>
                                        <p:tgtEl>
                                          <p:spTgt spid="12"/>
                                        </p:tgtEl>
                                        <p:attrNameLst>
                                          <p:attrName>ppt_h</p:attrName>
                                        </p:attrNameLst>
                                      </p:cBhvr>
                                      <p:tavLst>
                                        <p:tav tm="0">
                                          <p:val>
                                            <p:strVal val="ppt_h"/>
                                          </p:val>
                                        </p:tav>
                                        <p:tav tm="100000">
                                          <p:val>
                                            <p:fltVal val="0"/>
                                          </p:val>
                                        </p:tav>
                                      </p:tavLst>
                                    </p:anim>
                                    <p:anim calcmode="lin" valueType="num">
                                      <p:cBhvr>
                                        <p:cTn id="46" dur="1000"/>
                                        <p:tgtEl>
                                          <p:spTgt spid="12"/>
                                        </p:tgtEl>
                                        <p:attrNameLst>
                                          <p:attrName>style.rotation</p:attrName>
                                        </p:attrNameLst>
                                      </p:cBhvr>
                                      <p:tavLst>
                                        <p:tav tm="0">
                                          <p:val>
                                            <p:fltVal val="0"/>
                                          </p:val>
                                        </p:tav>
                                        <p:tav tm="100000">
                                          <p:val>
                                            <p:fltVal val="90"/>
                                          </p:val>
                                        </p:tav>
                                      </p:tavLst>
                                    </p:anim>
                                    <p:animEffect transition="out" filter="fade">
                                      <p:cBhvr>
                                        <p:cTn id="47" dur="1000"/>
                                        <p:tgtEl>
                                          <p:spTgt spid="12"/>
                                        </p:tgtEl>
                                      </p:cBhvr>
                                    </p:animEffect>
                                    <p:set>
                                      <p:cBhvr>
                                        <p:cTn id="48" dur="1" fill="hold">
                                          <p:stCondLst>
                                            <p:cond delay="999"/>
                                          </p:stCondLst>
                                        </p:cTn>
                                        <p:tgtEl>
                                          <p:spTgt spid="12"/>
                                        </p:tgtEl>
                                        <p:attrNameLst>
                                          <p:attrName>style.visibility</p:attrName>
                                        </p:attrNameLst>
                                      </p:cBhvr>
                                      <p:to>
                                        <p:strVal val="hidden"/>
                                      </p:to>
                                    </p:set>
                                  </p:childTnLst>
                                </p:cTn>
                              </p:par>
                              <p:par>
                                <p:cTn id="49" presetID="31" presetClass="exit" presetSubtype="0" fill="hold" grpId="0" nodeType="withEffect">
                                  <p:stCondLst>
                                    <p:cond delay="0"/>
                                  </p:stCondLst>
                                  <p:childTnLst>
                                    <p:anim calcmode="lin" valueType="num">
                                      <p:cBhvr>
                                        <p:cTn id="50" dur="1000"/>
                                        <p:tgtEl>
                                          <p:spTgt spid="13"/>
                                        </p:tgtEl>
                                        <p:attrNameLst>
                                          <p:attrName>ppt_w</p:attrName>
                                        </p:attrNameLst>
                                      </p:cBhvr>
                                      <p:tavLst>
                                        <p:tav tm="0">
                                          <p:val>
                                            <p:strVal val="ppt_w"/>
                                          </p:val>
                                        </p:tav>
                                        <p:tav tm="100000">
                                          <p:val>
                                            <p:fltVal val="0"/>
                                          </p:val>
                                        </p:tav>
                                      </p:tavLst>
                                    </p:anim>
                                    <p:anim calcmode="lin" valueType="num">
                                      <p:cBhvr>
                                        <p:cTn id="51" dur="1000"/>
                                        <p:tgtEl>
                                          <p:spTgt spid="13"/>
                                        </p:tgtEl>
                                        <p:attrNameLst>
                                          <p:attrName>ppt_h</p:attrName>
                                        </p:attrNameLst>
                                      </p:cBhvr>
                                      <p:tavLst>
                                        <p:tav tm="0">
                                          <p:val>
                                            <p:strVal val="ppt_h"/>
                                          </p:val>
                                        </p:tav>
                                        <p:tav tm="100000">
                                          <p:val>
                                            <p:fltVal val="0"/>
                                          </p:val>
                                        </p:tav>
                                      </p:tavLst>
                                    </p:anim>
                                    <p:anim calcmode="lin" valueType="num">
                                      <p:cBhvr>
                                        <p:cTn id="52" dur="1000"/>
                                        <p:tgtEl>
                                          <p:spTgt spid="13"/>
                                        </p:tgtEl>
                                        <p:attrNameLst>
                                          <p:attrName>style.rotation</p:attrName>
                                        </p:attrNameLst>
                                      </p:cBhvr>
                                      <p:tavLst>
                                        <p:tav tm="0">
                                          <p:val>
                                            <p:fltVal val="0"/>
                                          </p:val>
                                        </p:tav>
                                        <p:tav tm="100000">
                                          <p:val>
                                            <p:fltVal val="90"/>
                                          </p:val>
                                        </p:tav>
                                      </p:tavLst>
                                    </p:anim>
                                    <p:animEffect transition="out" filter="fade">
                                      <p:cBhvr>
                                        <p:cTn id="53" dur="1000"/>
                                        <p:tgtEl>
                                          <p:spTgt spid="13"/>
                                        </p:tgtEl>
                                      </p:cBhvr>
                                    </p:animEffect>
                                    <p:set>
                                      <p:cBhvr>
                                        <p:cTn id="54" dur="1" fill="hold">
                                          <p:stCondLst>
                                            <p:cond delay="9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6" presetClass="exit" presetSubtype="0" fill="hold" grpId="0" nodeType="clickEffect">
                                  <p:stCondLst>
                                    <p:cond delay="0"/>
                                  </p:stCondLst>
                                  <p:childTnLst>
                                    <p:animEffect transition="out" filter="wipe(down)">
                                      <p:cBhvr>
                                        <p:cTn id="58" dur="180" accel="50000">
                                          <p:stCondLst>
                                            <p:cond delay="1820"/>
                                          </p:stCondLst>
                                        </p:cTn>
                                        <p:tgtEl>
                                          <p:spTgt spid="14"/>
                                        </p:tgtEl>
                                      </p:cBhvr>
                                    </p:animEffect>
                                    <p:anim calcmode="lin" valueType="num">
                                      <p:cBhvr>
                                        <p:cTn id="59"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60"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61"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2"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3"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4"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5"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66" dur="26">
                                          <p:stCondLst>
                                            <p:cond delay="620"/>
                                          </p:stCondLst>
                                        </p:cTn>
                                        <p:tgtEl>
                                          <p:spTgt spid="14"/>
                                        </p:tgtEl>
                                      </p:cBhvr>
                                      <p:to x="100000" y="60000"/>
                                    </p:animScale>
                                    <p:animScale>
                                      <p:cBhvr>
                                        <p:cTn id="67" dur="166" decel="50000">
                                          <p:stCondLst>
                                            <p:cond delay="646"/>
                                          </p:stCondLst>
                                        </p:cTn>
                                        <p:tgtEl>
                                          <p:spTgt spid="14"/>
                                        </p:tgtEl>
                                      </p:cBhvr>
                                      <p:to x="100000" y="100000"/>
                                    </p:animScale>
                                    <p:animScale>
                                      <p:cBhvr>
                                        <p:cTn id="68" dur="26">
                                          <p:stCondLst>
                                            <p:cond delay="1312"/>
                                          </p:stCondLst>
                                        </p:cTn>
                                        <p:tgtEl>
                                          <p:spTgt spid="14"/>
                                        </p:tgtEl>
                                      </p:cBhvr>
                                      <p:to x="100000" y="80000"/>
                                    </p:animScale>
                                    <p:animScale>
                                      <p:cBhvr>
                                        <p:cTn id="69" dur="166" decel="50000">
                                          <p:stCondLst>
                                            <p:cond delay="1338"/>
                                          </p:stCondLst>
                                        </p:cTn>
                                        <p:tgtEl>
                                          <p:spTgt spid="14"/>
                                        </p:tgtEl>
                                      </p:cBhvr>
                                      <p:to x="100000" y="100000"/>
                                    </p:animScale>
                                    <p:animScale>
                                      <p:cBhvr>
                                        <p:cTn id="70" dur="26">
                                          <p:stCondLst>
                                            <p:cond delay="1642"/>
                                          </p:stCondLst>
                                        </p:cTn>
                                        <p:tgtEl>
                                          <p:spTgt spid="14"/>
                                        </p:tgtEl>
                                      </p:cBhvr>
                                      <p:to x="100000" y="90000"/>
                                    </p:animScale>
                                    <p:animScale>
                                      <p:cBhvr>
                                        <p:cTn id="71" dur="166" decel="50000">
                                          <p:stCondLst>
                                            <p:cond delay="1668"/>
                                          </p:stCondLst>
                                        </p:cTn>
                                        <p:tgtEl>
                                          <p:spTgt spid="14"/>
                                        </p:tgtEl>
                                      </p:cBhvr>
                                      <p:to x="100000" y="100000"/>
                                    </p:animScale>
                                    <p:animScale>
                                      <p:cBhvr>
                                        <p:cTn id="72" dur="26">
                                          <p:stCondLst>
                                            <p:cond delay="1808"/>
                                          </p:stCondLst>
                                        </p:cTn>
                                        <p:tgtEl>
                                          <p:spTgt spid="14"/>
                                        </p:tgtEl>
                                      </p:cBhvr>
                                      <p:to x="100000" y="95000"/>
                                    </p:animScale>
                                    <p:animScale>
                                      <p:cBhvr>
                                        <p:cTn id="73" dur="166" decel="50000">
                                          <p:stCondLst>
                                            <p:cond delay="1834"/>
                                          </p:stCondLst>
                                        </p:cTn>
                                        <p:tgtEl>
                                          <p:spTgt spid="14"/>
                                        </p:tgtEl>
                                      </p:cBhvr>
                                      <p:to x="100000" y="100000"/>
                                    </p:animScale>
                                    <p:set>
                                      <p:cBhvr>
                                        <p:cTn id="74" dur="1" fill="hold">
                                          <p:stCondLst>
                                            <p:cond delay="1999"/>
                                          </p:stCondLst>
                                        </p:cTn>
                                        <p:tgtEl>
                                          <p:spTgt spid="14"/>
                                        </p:tgtEl>
                                        <p:attrNameLst>
                                          <p:attrName>style.visibility</p:attrName>
                                        </p:attrNameLst>
                                      </p:cBhvr>
                                      <p:to>
                                        <p:strVal val="hidden"/>
                                      </p:to>
                                    </p:set>
                                  </p:childTnLst>
                                </p:cTn>
                              </p:par>
                              <p:par>
                                <p:cTn id="75" presetID="26" presetClass="exit" presetSubtype="0" fill="hold" grpId="0" nodeType="withEffect">
                                  <p:stCondLst>
                                    <p:cond delay="0"/>
                                  </p:stCondLst>
                                  <p:childTnLst>
                                    <p:animEffect transition="out" filter="wipe(down)">
                                      <p:cBhvr>
                                        <p:cTn id="76" dur="180" accel="50000">
                                          <p:stCondLst>
                                            <p:cond delay="1820"/>
                                          </p:stCondLst>
                                        </p:cTn>
                                        <p:tgtEl>
                                          <p:spTgt spid="15"/>
                                        </p:tgtEl>
                                      </p:cBhvr>
                                    </p:animEffect>
                                    <p:anim calcmode="lin" valueType="num">
                                      <p:cBhvr>
                                        <p:cTn id="77"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78"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79"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0"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1"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2"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3"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84" dur="26">
                                          <p:stCondLst>
                                            <p:cond delay="620"/>
                                          </p:stCondLst>
                                        </p:cTn>
                                        <p:tgtEl>
                                          <p:spTgt spid="15"/>
                                        </p:tgtEl>
                                      </p:cBhvr>
                                      <p:to x="100000" y="60000"/>
                                    </p:animScale>
                                    <p:animScale>
                                      <p:cBhvr>
                                        <p:cTn id="85" dur="166" decel="50000">
                                          <p:stCondLst>
                                            <p:cond delay="646"/>
                                          </p:stCondLst>
                                        </p:cTn>
                                        <p:tgtEl>
                                          <p:spTgt spid="15"/>
                                        </p:tgtEl>
                                      </p:cBhvr>
                                      <p:to x="100000" y="100000"/>
                                    </p:animScale>
                                    <p:animScale>
                                      <p:cBhvr>
                                        <p:cTn id="86" dur="26">
                                          <p:stCondLst>
                                            <p:cond delay="1312"/>
                                          </p:stCondLst>
                                        </p:cTn>
                                        <p:tgtEl>
                                          <p:spTgt spid="15"/>
                                        </p:tgtEl>
                                      </p:cBhvr>
                                      <p:to x="100000" y="80000"/>
                                    </p:animScale>
                                    <p:animScale>
                                      <p:cBhvr>
                                        <p:cTn id="87" dur="166" decel="50000">
                                          <p:stCondLst>
                                            <p:cond delay="1338"/>
                                          </p:stCondLst>
                                        </p:cTn>
                                        <p:tgtEl>
                                          <p:spTgt spid="15"/>
                                        </p:tgtEl>
                                      </p:cBhvr>
                                      <p:to x="100000" y="100000"/>
                                    </p:animScale>
                                    <p:animScale>
                                      <p:cBhvr>
                                        <p:cTn id="88" dur="26">
                                          <p:stCondLst>
                                            <p:cond delay="1642"/>
                                          </p:stCondLst>
                                        </p:cTn>
                                        <p:tgtEl>
                                          <p:spTgt spid="15"/>
                                        </p:tgtEl>
                                      </p:cBhvr>
                                      <p:to x="100000" y="90000"/>
                                    </p:animScale>
                                    <p:animScale>
                                      <p:cBhvr>
                                        <p:cTn id="89" dur="166" decel="50000">
                                          <p:stCondLst>
                                            <p:cond delay="1668"/>
                                          </p:stCondLst>
                                        </p:cTn>
                                        <p:tgtEl>
                                          <p:spTgt spid="15"/>
                                        </p:tgtEl>
                                      </p:cBhvr>
                                      <p:to x="100000" y="100000"/>
                                    </p:animScale>
                                    <p:animScale>
                                      <p:cBhvr>
                                        <p:cTn id="90" dur="26">
                                          <p:stCondLst>
                                            <p:cond delay="1808"/>
                                          </p:stCondLst>
                                        </p:cTn>
                                        <p:tgtEl>
                                          <p:spTgt spid="15"/>
                                        </p:tgtEl>
                                      </p:cBhvr>
                                      <p:to x="100000" y="95000"/>
                                    </p:animScale>
                                    <p:animScale>
                                      <p:cBhvr>
                                        <p:cTn id="91" dur="166" decel="50000">
                                          <p:stCondLst>
                                            <p:cond delay="1834"/>
                                          </p:stCondLst>
                                        </p:cTn>
                                        <p:tgtEl>
                                          <p:spTgt spid="15"/>
                                        </p:tgtEl>
                                      </p:cBhvr>
                                      <p:to x="100000" y="100000"/>
                                    </p:animScale>
                                    <p:set>
                                      <p:cBhvr>
                                        <p:cTn id="92" dur="1" fill="hold">
                                          <p:stCondLst>
                                            <p:cond delay="1999"/>
                                          </p:stCondLst>
                                        </p:cTn>
                                        <p:tgtEl>
                                          <p:spTgt spid="1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16"/>
                                        </p:tgtEl>
                                        <p:attrNameLst>
                                          <p:attrName>ppt_x</p:attrName>
                                        </p:attrNameLst>
                                      </p:cBhvr>
                                      <p:tavLst>
                                        <p:tav tm="0">
                                          <p:val>
                                            <p:strVal val="ppt_x"/>
                                          </p:val>
                                        </p:tav>
                                        <p:tav tm="100000">
                                          <p:val>
                                            <p:strVal val="ppt_x"/>
                                          </p:val>
                                        </p:tav>
                                      </p:tavLst>
                                    </p:anim>
                                    <p:anim calcmode="lin" valueType="num">
                                      <p:cBhvr additive="base">
                                        <p:cTn id="97" dur="500"/>
                                        <p:tgtEl>
                                          <p:spTgt spid="16"/>
                                        </p:tgtEl>
                                        <p:attrNameLst>
                                          <p:attrName>ppt_y</p:attrName>
                                        </p:attrNameLst>
                                      </p:cBhvr>
                                      <p:tavLst>
                                        <p:tav tm="0">
                                          <p:val>
                                            <p:strVal val="ppt_y"/>
                                          </p:val>
                                        </p:tav>
                                        <p:tav tm="100000">
                                          <p:val>
                                            <p:strVal val="1+ppt_h/2"/>
                                          </p:val>
                                        </p:tav>
                                      </p:tavLst>
                                    </p:anim>
                                    <p:set>
                                      <p:cBhvr>
                                        <p:cTn id="98" dur="1" fill="hold">
                                          <p:stCondLst>
                                            <p:cond delay="499"/>
                                          </p:stCondLst>
                                        </p:cTn>
                                        <p:tgtEl>
                                          <p:spTgt spid="16"/>
                                        </p:tgtEl>
                                        <p:attrNameLst>
                                          <p:attrName>style.visibility</p:attrName>
                                        </p:attrNameLst>
                                      </p:cBhvr>
                                      <p:to>
                                        <p:strVal val="hidden"/>
                                      </p:to>
                                    </p:set>
                                  </p:childTnLst>
                                </p:cTn>
                              </p:par>
                              <p:par>
                                <p:cTn id="99" presetID="2" presetClass="exit" presetSubtype="4" fill="hold" grpId="0" nodeType="withEffect">
                                  <p:stCondLst>
                                    <p:cond delay="0"/>
                                  </p:stCondLst>
                                  <p:childTnLst>
                                    <p:anim calcmode="lin" valueType="num">
                                      <p:cBhvr additive="base">
                                        <p:cTn id="100" dur="500"/>
                                        <p:tgtEl>
                                          <p:spTgt spid="17"/>
                                        </p:tgtEl>
                                        <p:attrNameLst>
                                          <p:attrName>ppt_x</p:attrName>
                                        </p:attrNameLst>
                                      </p:cBhvr>
                                      <p:tavLst>
                                        <p:tav tm="0">
                                          <p:val>
                                            <p:strVal val="ppt_x"/>
                                          </p:val>
                                        </p:tav>
                                        <p:tav tm="100000">
                                          <p:val>
                                            <p:strVal val="ppt_x"/>
                                          </p:val>
                                        </p:tav>
                                      </p:tavLst>
                                    </p:anim>
                                    <p:anim calcmode="lin" valueType="num">
                                      <p:cBhvr additive="base">
                                        <p:cTn id="101" dur="500"/>
                                        <p:tgtEl>
                                          <p:spTgt spid="17"/>
                                        </p:tgtEl>
                                        <p:attrNameLst>
                                          <p:attrName>ppt_y</p:attrName>
                                        </p:attrNameLst>
                                      </p:cBhvr>
                                      <p:tavLst>
                                        <p:tav tm="0">
                                          <p:val>
                                            <p:strVal val="ppt_y"/>
                                          </p:val>
                                        </p:tav>
                                        <p:tav tm="100000">
                                          <p:val>
                                            <p:strVal val="1+ppt_h/2"/>
                                          </p:val>
                                        </p:tav>
                                      </p:tavLst>
                                    </p:anim>
                                    <p:set>
                                      <p:cBhvr>
                                        <p:cTn id="10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F1B4A8-5E4C-4056-82EF-02F4D120D983}"/>
              </a:ext>
            </a:extLst>
          </p:cNvPr>
          <p:cNvSpPr>
            <a:spLocks noGrp="1"/>
          </p:cNvSpPr>
          <p:nvPr>
            <p:ph idx="1"/>
          </p:nvPr>
        </p:nvSpPr>
        <p:spPr>
          <a:xfrm>
            <a:off x="938758" y="304800"/>
            <a:ext cx="7633742" cy="5258905"/>
          </a:xfrm>
        </p:spPr>
        <p:txBody>
          <a:bodyPr/>
          <a:lstStyle/>
          <a:p>
            <a:pPr marL="0" lvl="0" indent="0">
              <a:buNone/>
            </a:pPr>
            <a:r>
              <a:rPr lang="en-SG" dirty="0"/>
              <a:t>Sample 2</a:t>
            </a:r>
          </a:p>
          <a:p>
            <a:pPr marL="0" indent="0">
              <a:buNone/>
            </a:pPr>
            <a:endParaRPr lang="en-SG" dirty="0"/>
          </a:p>
        </p:txBody>
      </p:sp>
      <p:graphicFrame>
        <p:nvGraphicFramePr>
          <p:cNvPr id="4" name="Table 3">
            <a:extLst>
              <a:ext uri="{FF2B5EF4-FFF2-40B4-BE49-F238E27FC236}">
                <a16:creationId xmlns:a16="http://schemas.microsoft.com/office/drawing/2014/main" xmlns="" id="{2F09D6C2-5FAC-4245-8963-DBB47F446004}"/>
              </a:ext>
            </a:extLst>
          </p:cNvPr>
          <p:cNvGraphicFramePr>
            <a:graphicFrameLocks noGrp="1"/>
          </p:cNvGraphicFramePr>
          <p:nvPr>
            <p:extLst>
              <p:ext uri="{D42A27DB-BD31-4B8C-83A1-F6EECF244321}">
                <p14:modId xmlns:p14="http://schemas.microsoft.com/office/powerpoint/2010/main" val="2825793618"/>
              </p:ext>
            </p:extLst>
          </p:nvPr>
        </p:nvGraphicFramePr>
        <p:xfrm>
          <a:off x="762000" y="1219200"/>
          <a:ext cx="7696200" cy="533400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xmlns="" val="2583423288"/>
                    </a:ext>
                  </a:extLst>
                </a:gridCol>
              </a:tblGrid>
              <a:tr h="5334000">
                <a:tc>
                  <a:txBody>
                    <a:bodyPr/>
                    <a:lstStyle/>
                    <a:p>
                      <a:r>
                        <a:rPr lang="en-US" sz="2000" b="1" kern="1200" dirty="0">
                          <a:solidFill>
                            <a:schemeClr val="lt1"/>
                          </a:solidFill>
                          <a:effectLst/>
                          <a:latin typeface="+mn-lt"/>
                          <a:ea typeface="+mn-ea"/>
                          <a:cs typeface="+mn-cs"/>
                        </a:rPr>
                        <a:t>Date: </a:t>
                      </a:r>
                      <a:r>
                        <a:rPr lang="en-US" sz="2000" b="1" kern="1200" dirty="0" smtClean="0">
                          <a:solidFill>
                            <a:schemeClr val="lt1"/>
                          </a:solidFill>
                          <a:effectLst/>
                          <a:latin typeface="+mn-lt"/>
                          <a:ea typeface="+mn-ea"/>
                          <a:cs typeface="+mn-cs"/>
                        </a:rPr>
                        <a:t>………………..</a:t>
                      </a:r>
                      <a:r>
                        <a:rPr lang="en-US" sz="2000" b="1" kern="1200" dirty="0">
                          <a:solidFill>
                            <a:schemeClr val="lt1"/>
                          </a:solidFill>
                          <a:effectLst/>
                          <a:latin typeface="+mn-lt"/>
                          <a:ea typeface="+mn-ea"/>
                          <a:cs typeface="+mn-cs"/>
                        </a:rPr>
                        <a:t>		</a:t>
                      </a:r>
                      <a:r>
                        <a:rPr lang="en-US" sz="2000" b="1" kern="1200" dirty="0" smtClean="0">
                          <a:solidFill>
                            <a:schemeClr val="lt1"/>
                          </a:solidFill>
                          <a:effectLst/>
                          <a:latin typeface="+mn-lt"/>
                          <a:ea typeface="+mn-ea"/>
                          <a:cs typeface="+mn-cs"/>
                        </a:rPr>
                        <a:t>Unit </a:t>
                      </a:r>
                      <a:r>
                        <a:rPr lang="en-US" sz="2000" b="1" kern="1200" dirty="0">
                          <a:solidFill>
                            <a:schemeClr val="lt1"/>
                          </a:solidFill>
                          <a:effectLst/>
                          <a:latin typeface="+mn-lt"/>
                          <a:ea typeface="+mn-ea"/>
                          <a:cs typeface="+mn-cs"/>
                        </a:rPr>
                        <a:t>12:  Our free time activities</a:t>
                      </a:r>
                      <a:endParaRPr lang="en-SG" sz="2000" b="1" kern="1200" dirty="0">
                        <a:solidFill>
                          <a:schemeClr val="lt1"/>
                        </a:solidFill>
                        <a:effectLst/>
                        <a:latin typeface="+mn-lt"/>
                        <a:ea typeface="+mn-ea"/>
                        <a:cs typeface="+mn-cs"/>
                      </a:endParaRPr>
                    </a:p>
                    <a:p>
                      <a:r>
                        <a:rPr lang="en-US" sz="2000" b="1" kern="1200" dirty="0">
                          <a:solidFill>
                            <a:schemeClr val="lt1"/>
                          </a:solidFill>
                          <a:effectLst/>
                          <a:latin typeface="+mn-lt"/>
                          <a:ea typeface="+mn-ea"/>
                          <a:cs typeface="+mn-cs"/>
                        </a:rPr>
                        <a:t>Name</a:t>
                      </a:r>
                      <a:r>
                        <a:rPr lang="en-US" sz="2000" b="1" kern="1200" dirty="0" smtClean="0">
                          <a:solidFill>
                            <a:schemeClr val="lt1"/>
                          </a:solidFill>
                          <a:effectLst/>
                          <a:latin typeface="+mn-lt"/>
                          <a:ea typeface="+mn-ea"/>
                          <a:cs typeface="+mn-cs"/>
                        </a:rPr>
                        <a:t>: ………………</a:t>
                      </a:r>
                      <a:endParaRPr lang="en-SG" sz="2000" b="1" kern="1200" dirty="0">
                        <a:solidFill>
                          <a:schemeClr val="lt1"/>
                        </a:solidFill>
                        <a:effectLst/>
                        <a:latin typeface="+mn-lt"/>
                        <a:ea typeface="+mn-ea"/>
                        <a:cs typeface="+mn-cs"/>
                      </a:endParaRPr>
                    </a:p>
                    <a:p>
                      <a:pPr lvl="0" algn="ctr"/>
                      <a:r>
                        <a:rPr lang="en-US" sz="3600" b="1" kern="1200" dirty="0" smtClean="0">
                          <a:solidFill>
                            <a:srgbClr val="FFFF00"/>
                          </a:solidFill>
                          <a:effectLst/>
                          <a:latin typeface="+mn-lt"/>
                          <a:ea typeface="+mn-ea"/>
                          <a:cs typeface="+mn-cs"/>
                        </a:rPr>
                        <a:t>SELF ASSESSMENT</a:t>
                      </a:r>
                      <a:endParaRPr lang="en-US" sz="2000" b="1" kern="1200" dirty="0" smtClean="0">
                        <a:solidFill>
                          <a:srgbClr val="FFFF00"/>
                        </a:solidFill>
                        <a:effectLst/>
                        <a:latin typeface="+mn-lt"/>
                        <a:ea typeface="+mn-ea"/>
                        <a:cs typeface="+mn-cs"/>
                      </a:endParaRPr>
                    </a:p>
                    <a:p>
                      <a:pPr lvl="0"/>
                      <a:endParaRPr lang="en-US" sz="2000" b="1" kern="1200" dirty="0">
                        <a:solidFill>
                          <a:schemeClr val="lt1"/>
                        </a:solidFill>
                        <a:effectLst/>
                        <a:latin typeface="+mn-lt"/>
                        <a:ea typeface="+mn-ea"/>
                        <a:cs typeface="+mn-cs"/>
                      </a:endParaRPr>
                    </a:p>
                    <a:p>
                      <a:pPr lvl="0"/>
                      <a:r>
                        <a:rPr lang="en-US" sz="2000" b="1" kern="1200" dirty="0" smtClean="0">
                          <a:solidFill>
                            <a:srgbClr val="FFFF00"/>
                          </a:solidFill>
                          <a:effectLst/>
                          <a:latin typeface="+mn-lt"/>
                          <a:ea typeface="+mn-ea"/>
                          <a:cs typeface="+mn-cs"/>
                        </a:rPr>
                        <a:t>* What </a:t>
                      </a:r>
                      <a:r>
                        <a:rPr lang="en-US" sz="2000" b="1" kern="1200" dirty="0">
                          <a:solidFill>
                            <a:srgbClr val="FFFF00"/>
                          </a:solidFill>
                          <a:effectLst/>
                          <a:latin typeface="+mn-lt"/>
                          <a:ea typeface="+mn-ea"/>
                          <a:cs typeface="+mn-cs"/>
                        </a:rPr>
                        <a:t>English did you learn today?</a:t>
                      </a:r>
                      <a:endParaRPr lang="en-SG" sz="2000" b="1" kern="1200" dirty="0">
                        <a:solidFill>
                          <a:srgbClr val="FFFF00"/>
                        </a:solidFill>
                        <a:effectLst/>
                        <a:latin typeface="+mn-lt"/>
                        <a:ea typeface="+mn-ea"/>
                        <a:cs typeface="+mn-cs"/>
                      </a:endParaRPr>
                    </a:p>
                    <a:p>
                      <a:r>
                        <a:rPr lang="en-US" sz="2000" b="1" i="1" kern="1200" dirty="0">
                          <a:solidFill>
                            <a:schemeClr val="lt1"/>
                          </a:solidFill>
                          <a:effectLst/>
                          <a:latin typeface="+mn-lt"/>
                          <a:ea typeface="+mn-ea"/>
                          <a:cs typeface="+mn-cs"/>
                        </a:rPr>
                        <a:t>We asked and answered questions about free time activities. </a:t>
                      </a:r>
                      <a:endParaRPr lang="en-SG" sz="2000" b="1" kern="1200" dirty="0">
                        <a:solidFill>
                          <a:schemeClr val="lt1"/>
                        </a:solidFill>
                        <a:effectLst/>
                        <a:latin typeface="+mn-lt"/>
                        <a:ea typeface="+mn-ea"/>
                        <a:cs typeface="+mn-cs"/>
                      </a:endParaRPr>
                    </a:p>
                    <a:p>
                      <a:r>
                        <a:rPr lang="en-US" sz="2000" b="1" i="1" kern="1200" dirty="0">
                          <a:solidFill>
                            <a:schemeClr val="lt1"/>
                          </a:solidFill>
                          <a:effectLst/>
                          <a:latin typeface="+mn-lt"/>
                          <a:ea typeface="+mn-ea"/>
                          <a:cs typeface="+mn-cs"/>
                        </a:rPr>
                        <a:t> </a:t>
                      </a:r>
                      <a:endParaRPr lang="en-SG" sz="2000" b="1" kern="1200" dirty="0">
                        <a:solidFill>
                          <a:schemeClr val="lt1"/>
                        </a:solidFill>
                        <a:effectLst/>
                        <a:latin typeface="+mn-lt"/>
                        <a:ea typeface="+mn-ea"/>
                        <a:cs typeface="+mn-cs"/>
                      </a:endParaRPr>
                    </a:p>
                    <a:p>
                      <a:pPr lvl="0"/>
                      <a:r>
                        <a:rPr lang="en-US" sz="2000" b="1" kern="1200" dirty="0" smtClean="0">
                          <a:solidFill>
                            <a:srgbClr val="FFFF00"/>
                          </a:solidFill>
                          <a:effectLst/>
                          <a:latin typeface="+mn-lt"/>
                          <a:ea typeface="+mn-ea"/>
                          <a:cs typeface="+mn-cs"/>
                        </a:rPr>
                        <a:t>* Which </a:t>
                      </a:r>
                      <a:r>
                        <a:rPr lang="en-US" sz="2000" b="1" kern="1200" dirty="0">
                          <a:solidFill>
                            <a:srgbClr val="FFFF00"/>
                          </a:solidFill>
                          <a:effectLst/>
                          <a:latin typeface="+mn-lt"/>
                          <a:ea typeface="+mn-ea"/>
                          <a:cs typeface="+mn-cs"/>
                        </a:rPr>
                        <a:t>activities do you like/not like? Why?</a:t>
                      </a:r>
                      <a:endParaRPr lang="en-SG" sz="2000" b="1" kern="1200" dirty="0">
                        <a:solidFill>
                          <a:srgbClr val="FFFF00"/>
                        </a:solidFill>
                        <a:effectLst/>
                        <a:latin typeface="+mn-lt"/>
                        <a:ea typeface="+mn-ea"/>
                        <a:cs typeface="+mn-cs"/>
                      </a:endParaRPr>
                    </a:p>
                    <a:p>
                      <a:r>
                        <a:rPr lang="en-US" sz="2000" b="1" i="1" kern="1200" dirty="0">
                          <a:solidFill>
                            <a:schemeClr val="lt1"/>
                          </a:solidFill>
                          <a:effectLst/>
                          <a:latin typeface="+mn-lt"/>
                          <a:ea typeface="+mn-ea"/>
                          <a:cs typeface="+mn-cs"/>
                        </a:rPr>
                        <a:t>I like singing </a:t>
                      </a:r>
                      <a:r>
                        <a:rPr lang="en-US" sz="2000" b="1" i="1" kern="1200" dirty="0" smtClean="0">
                          <a:solidFill>
                            <a:schemeClr val="lt1"/>
                          </a:solidFill>
                          <a:effectLst/>
                          <a:latin typeface="+mn-lt"/>
                          <a:ea typeface="+mn-ea"/>
                          <a:cs typeface="+mn-cs"/>
                        </a:rPr>
                        <a:t>the</a:t>
                      </a:r>
                      <a:r>
                        <a:rPr lang="en-US" sz="2000" b="1" i="1" kern="1200" baseline="0" dirty="0" smtClean="0">
                          <a:solidFill>
                            <a:schemeClr val="lt1"/>
                          </a:solidFill>
                          <a:effectLst/>
                          <a:latin typeface="+mn-lt"/>
                          <a:ea typeface="+mn-ea"/>
                          <a:cs typeface="+mn-cs"/>
                        </a:rPr>
                        <a:t> song </a:t>
                      </a:r>
                      <a:r>
                        <a:rPr lang="en-US" sz="2000" b="1" i="1" kern="1200" dirty="0" smtClean="0">
                          <a:solidFill>
                            <a:schemeClr val="lt1"/>
                          </a:solidFill>
                          <a:effectLst/>
                          <a:latin typeface="+mn-lt"/>
                          <a:ea typeface="+mn-ea"/>
                          <a:cs typeface="+mn-cs"/>
                        </a:rPr>
                        <a:t>“If </a:t>
                      </a:r>
                      <a:r>
                        <a:rPr lang="en-US" sz="2000" b="1" i="1" kern="1200" dirty="0">
                          <a:solidFill>
                            <a:schemeClr val="lt1"/>
                          </a:solidFill>
                          <a:effectLst/>
                          <a:latin typeface="+mn-lt"/>
                          <a:ea typeface="+mn-ea"/>
                          <a:cs typeface="+mn-cs"/>
                        </a:rPr>
                        <a:t>you are happy and you know it” because we clap our hands and stamp our feet. It is funny. I don’t like writing because I didn’t have any holiday. I don’t know what to write.</a:t>
                      </a:r>
                      <a:endParaRPr lang="en-SG" sz="2000" b="1" kern="1200" dirty="0">
                        <a:solidFill>
                          <a:schemeClr val="lt1"/>
                        </a:solidFill>
                        <a:effectLst/>
                        <a:latin typeface="+mn-lt"/>
                        <a:ea typeface="+mn-ea"/>
                        <a:cs typeface="+mn-cs"/>
                      </a:endParaRPr>
                    </a:p>
                    <a:p>
                      <a:r>
                        <a:rPr lang="en-US" sz="2000" b="1" i="1" kern="1200" dirty="0">
                          <a:solidFill>
                            <a:schemeClr val="lt1"/>
                          </a:solidFill>
                          <a:effectLst/>
                          <a:latin typeface="+mn-lt"/>
                          <a:ea typeface="+mn-ea"/>
                          <a:cs typeface="+mn-cs"/>
                        </a:rPr>
                        <a:t> </a:t>
                      </a:r>
                      <a:endParaRPr lang="en-SG" sz="2000" b="1" kern="1200" dirty="0" smtClean="0">
                        <a:solidFill>
                          <a:schemeClr val="lt1"/>
                        </a:solidFill>
                        <a:effectLst/>
                        <a:latin typeface="+mn-lt"/>
                        <a:ea typeface="+mn-ea"/>
                        <a:cs typeface="+mn-cs"/>
                      </a:endParaRPr>
                    </a:p>
                    <a:p>
                      <a:pPr lvl="0"/>
                      <a:r>
                        <a:rPr lang="en-US" sz="2000" b="1" kern="1200" dirty="0" smtClean="0">
                          <a:solidFill>
                            <a:srgbClr val="FFFF00"/>
                          </a:solidFill>
                          <a:effectLst/>
                          <a:latin typeface="+mn-lt"/>
                          <a:ea typeface="+mn-ea"/>
                          <a:cs typeface="+mn-cs"/>
                        </a:rPr>
                        <a:t>* Which activities are difficult/easy and why?</a:t>
                      </a:r>
                      <a:endParaRPr lang="en-SG" sz="2000" b="1" kern="1200" dirty="0" smtClean="0">
                        <a:solidFill>
                          <a:srgbClr val="FFFF00"/>
                        </a:solidFill>
                        <a:effectLst/>
                        <a:latin typeface="+mn-lt"/>
                        <a:ea typeface="+mn-ea"/>
                        <a:cs typeface="+mn-cs"/>
                      </a:endParaRPr>
                    </a:p>
                    <a:p>
                      <a:r>
                        <a:rPr lang="en-US" sz="2000" b="1" i="1" kern="1200" dirty="0" smtClean="0">
                          <a:solidFill>
                            <a:schemeClr val="lt1"/>
                          </a:solidFill>
                          <a:effectLst/>
                          <a:latin typeface="+mn-lt"/>
                          <a:ea typeface="+mn-ea"/>
                          <a:cs typeface="+mn-cs"/>
                        </a:rPr>
                        <a:t>The difficult activity is retell the story “The giving tree”’ because there are many new words.</a:t>
                      </a:r>
                      <a:endParaRPr lang="en-SG" sz="2000" b="1" kern="1200" dirty="0" smtClean="0">
                        <a:solidFill>
                          <a:schemeClr val="lt1"/>
                        </a:solidFill>
                        <a:effectLst/>
                        <a:latin typeface="+mn-lt"/>
                        <a:ea typeface="+mn-ea"/>
                        <a:cs typeface="+mn-cs"/>
                      </a:endParaRPr>
                    </a:p>
                    <a:p>
                      <a:endParaRPr lang="en-SG" sz="2000" dirty="0"/>
                    </a:p>
                  </a:txBody>
                  <a:tcPr/>
                </a:tc>
                <a:extLst>
                  <a:ext uri="{0D108BD9-81ED-4DB2-BD59-A6C34878D82A}">
                    <a16:rowId xmlns:a16="http://schemas.microsoft.com/office/drawing/2014/main" xmlns="" val="1700290954"/>
                  </a:ext>
                </a:extLst>
              </a:tr>
            </a:tbl>
          </a:graphicData>
        </a:graphic>
      </p:graphicFrame>
    </p:spTree>
    <p:extLst>
      <p:ext uri="{BB962C8B-B14F-4D97-AF65-F5344CB8AC3E}">
        <p14:creationId xmlns:p14="http://schemas.microsoft.com/office/powerpoint/2010/main" val="3860415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 y="152400"/>
            <a:ext cx="9144000" cy="6934200"/>
          </a:xfrm>
          <a:prstGeom prst="rect">
            <a:avLst/>
          </a:prstGeom>
        </p:spPr>
      </p:pic>
      <p:sp>
        <p:nvSpPr>
          <p:cNvPr id="3" name="Title 1">
            <a:extLst>
              <a:ext uri="{FF2B5EF4-FFF2-40B4-BE49-F238E27FC236}">
                <a16:creationId xmlns:a16="http://schemas.microsoft.com/office/drawing/2014/main" xmlns="" id="{0743B348-0080-490F-81D0-5309C7701A3D}"/>
              </a:ext>
            </a:extLst>
          </p:cNvPr>
          <p:cNvSpPr txBox="1">
            <a:spLocks/>
          </p:cNvSpPr>
          <p:nvPr/>
        </p:nvSpPr>
        <p:spPr>
          <a:xfrm>
            <a:off x="1828800" y="1219200"/>
            <a:ext cx="533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b="1" dirty="0" smtClean="0"/>
              <a:t>Practice</a:t>
            </a:r>
            <a:endParaRPr lang="en-SG" b="1" dirty="0"/>
          </a:p>
        </p:txBody>
      </p:sp>
      <p:sp>
        <p:nvSpPr>
          <p:cNvPr id="4" name="Content Placeholder 2">
            <a:extLst>
              <a:ext uri="{FF2B5EF4-FFF2-40B4-BE49-F238E27FC236}">
                <a16:creationId xmlns:a16="http://schemas.microsoft.com/office/drawing/2014/main" xmlns="" id="{BB380322-34B7-4BD1-9C60-4B2BBE739083}"/>
              </a:ext>
            </a:extLst>
          </p:cNvPr>
          <p:cNvSpPr txBox="1">
            <a:spLocks/>
          </p:cNvSpPr>
          <p:nvPr/>
        </p:nvSpPr>
        <p:spPr>
          <a:xfrm>
            <a:off x="838200" y="2560637"/>
            <a:ext cx="7620000" cy="2620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SG" sz="3600" dirty="0" smtClean="0">
                <a:latin typeface="Comic Sans MS" pitchFamily="66" charset="0"/>
              </a:rPr>
              <a:t>What do you think about self-assessment? Can you create other ways to help students assess themselves?</a:t>
            </a:r>
            <a:endParaRPr lang="en-SG" sz="3600" dirty="0">
              <a:latin typeface="Comic Sans MS" pitchFamily="66" charset="0"/>
            </a:endParaRPr>
          </a:p>
        </p:txBody>
      </p:sp>
    </p:spTree>
    <p:extLst>
      <p:ext uri="{BB962C8B-B14F-4D97-AF65-F5344CB8AC3E}">
        <p14:creationId xmlns:p14="http://schemas.microsoft.com/office/powerpoint/2010/main" val="2933991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066800"/>
            <a:ext cx="7415018" cy="4876800"/>
          </a:xfrm>
          <a:prstGeom prst="rect">
            <a:avLst/>
          </a:prstGeom>
        </p:spPr>
      </p:pic>
      <p:sp>
        <p:nvSpPr>
          <p:cNvPr id="3" name="Rectangle 2"/>
          <p:cNvSpPr/>
          <p:nvPr/>
        </p:nvSpPr>
        <p:spPr>
          <a:xfrm>
            <a:off x="1447800" y="1143000"/>
            <a:ext cx="65532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76600" y="38862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86400" y="3764604"/>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91400" y="3863502"/>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43800" y="57912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5486400"/>
            <a:ext cx="762000" cy="590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1600200"/>
            <a:ext cx="762000" cy="590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30245" y="1752600"/>
            <a:ext cx="3967754" cy="1938992"/>
          </a:xfrm>
          <a:prstGeom prst="rect">
            <a:avLst/>
          </a:prstGeom>
        </p:spPr>
        <p:txBody>
          <a:bodyPr wrap="none">
            <a:spAutoFit/>
          </a:bodyPr>
          <a:lstStyle/>
          <a:p>
            <a:pPr algn="ctr"/>
            <a:r>
              <a:rPr lang="en-US" sz="6000" b="1" i="1" dirty="0">
                <a:solidFill>
                  <a:srgbClr val="FF0000"/>
                </a:solidFill>
              </a:rPr>
              <a:t>3.5. Project </a:t>
            </a:r>
            <a:endParaRPr lang="en-US" sz="6000" b="1" i="1" dirty="0" smtClean="0">
              <a:solidFill>
                <a:srgbClr val="FF0000"/>
              </a:solidFill>
            </a:endParaRPr>
          </a:p>
          <a:p>
            <a:pPr algn="ctr"/>
            <a:r>
              <a:rPr lang="en-US" sz="6000" b="1" i="1" dirty="0" smtClean="0">
                <a:solidFill>
                  <a:srgbClr val="FF0000"/>
                </a:solidFill>
              </a:rPr>
              <a:t>(</a:t>
            </a:r>
            <a:r>
              <a:rPr lang="en-US" sz="6000" b="1" i="1" dirty="0" err="1">
                <a:solidFill>
                  <a:srgbClr val="FF0000"/>
                </a:solidFill>
              </a:rPr>
              <a:t>Dự</a:t>
            </a:r>
            <a:r>
              <a:rPr lang="en-US" sz="6000" b="1" i="1" dirty="0">
                <a:solidFill>
                  <a:srgbClr val="FF0000"/>
                </a:solidFill>
              </a:rPr>
              <a:t> </a:t>
            </a:r>
            <a:r>
              <a:rPr lang="en-US" sz="6000" b="1" i="1" dirty="0" err="1">
                <a:solidFill>
                  <a:srgbClr val="FF0000"/>
                </a:solidFill>
              </a:rPr>
              <a:t>án</a:t>
            </a:r>
            <a:r>
              <a:rPr lang="en-US" sz="6000" b="1" i="1" dirty="0">
                <a:solidFill>
                  <a:srgbClr val="FF0000"/>
                </a:solidFill>
              </a:rPr>
              <a:t>)</a:t>
            </a:r>
            <a:endParaRPr lang="en-SG" sz="6000" b="1" dirty="0">
              <a:solidFill>
                <a:srgbClr val="FF0000"/>
              </a:solidFill>
            </a:endParaRPr>
          </a:p>
        </p:txBody>
      </p:sp>
    </p:spTree>
    <p:extLst>
      <p:ext uri="{BB962C8B-B14F-4D97-AF65-F5344CB8AC3E}">
        <p14:creationId xmlns:p14="http://schemas.microsoft.com/office/powerpoint/2010/main" val="1857523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
        <p:nvSpPr>
          <p:cNvPr id="4" name="Content Placeholder 2">
            <a:extLst>
              <a:ext uri="{FF2B5EF4-FFF2-40B4-BE49-F238E27FC236}">
                <a16:creationId xmlns:a16="http://schemas.microsoft.com/office/drawing/2014/main" xmlns="" id="{F5772B4A-3EA2-4C02-A046-89BED1686AED}"/>
              </a:ext>
            </a:extLst>
          </p:cNvPr>
          <p:cNvSpPr txBox="1">
            <a:spLocks/>
          </p:cNvSpPr>
          <p:nvPr/>
        </p:nvSpPr>
        <p:spPr>
          <a:xfrm>
            <a:off x="762000" y="1823503"/>
            <a:ext cx="7633742" cy="518689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smtClean="0"/>
              <a:t>­</a:t>
            </a:r>
            <a:r>
              <a:rPr lang="en-US" dirty="0" err="1" smtClean="0"/>
              <a:t>Các</a:t>
            </a:r>
            <a:r>
              <a:rPr lang="en-US" dirty="0" smtClean="0"/>
              <a:t> </a:t>
            </a:r>
            <a:r>
              <a:rPr lang="en-US" b="1" dirty="0" err="1" smtClean="0"/>
              <a:t>dự</a:t>
            </a:r>
            <a:r>
              <a:rPr lang="en-US" b="1" dirty="0" smtClean="0"/>
              <a:t> </a:t>
            </a:r>
            <a:r>
              <a:rPr lang="en-US" b="1" dirty="0" err="1" smtClean="0"/>
              <a:t>án</a:t>
            </a:r>
            <a:r>
              <a:rPr lang="en-US" b="1" dirty="0" smtClean="0"/>
              <a:t> </a:t>
            </a:r>
            <a:r>
              <a:rPr lang="en-US" b="1" dirty="0" err="1" smtClean="0"/>
              <a:t>nhỏ</a:t>
            </a:r>
            <a:r>
              <a:rPr lang="en-US" b="1" dirty="0" smtClean="0"/>
              <a:t> </a:t>
            </a:r>
            <a:r>
              <a:rPr lang="en-US" dirty="0" err="1" smtClean="0"/>
              <a:t>và</a:t>
            </a:r>
            <a:r>
              <a:rPr lang="en-US" dirty="0" smtClean="0"/>
              <a:t> </a:t>
            </a:r>
            <a:r>
              <a:rPr lang="en-US" b="1" dirty="0" err="1" smtClean="0"/>
              <a:t>đơn</a:t>
            </a:r>
            <a:r>
              <a:rPr lang="en-US" b="1" dirty="0" smtClean="0"/>
              <a:t> </a:t>
            </a:r>
            <a:r>
              <a:rPr lang="en-US" b="1" dirty="0" err="1" smtClean="0"/>
              <a:t>giản</a:t>
            </a:r>
            <a:r>
              <a:rPr lang="en-US" b="1" dirty="0" smtClean="0"/>
              <a:t> </a:t>
            </a:r>
            <a:r>
              <a:rPr lang="en-US" dirty="0" err="1" smtClean="0"/>
              <a:t>có</a:t>
            </a:r>
            <a:r>
              <a:rPr lang="en-US" dirty="0" smtClean="0"/>
              <a:t> </a:t>
            </a:r>
            <a:r>
              <a:rPr lang="en-US" dirty="0" err="1" smtClean="0"/>
              <a:t>thể</a:t>
            </a:r>
            <a:r>
              <a:rPr lang="en-US" dirty="0" smtClean="0"/>
              <a:t> </a:t>
            </a:r>
            <a:r>
              <a:rPr lang="en-US" dirty="0" err="1" smtClean="0"/>
              <a:t>dùng</a:t>
            </a:r>
            <a:r>
              <a:rPr lang="en-US" dirty="0" smtClean="0"/>
              <a:t> </a:t>
            </a:r>
            <a:r>
              <a:rPr lang="en-US" dirty="0" err="1" smtClean="0"/>
              <a:t>để</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thường</a:t>
            </a:r>
            <a:r>
              <a:rPr lang="en-US" dirty="0" smtClean="0"/>
              <a:t> </a:t>
            </a:r>
            <a:r>
              <a:rPr lang="en-US" dirty="0" err="1" smtClean="0"/>
              <a:t>xuyên</a:t>
            </a:r>
            <a:r>
              <a:rPr lang="en-US" dirty="0" smtClean="0"/>
              <a:t>.</a:t>
            </a:r>
            <a:endParaRPr lang="en-SG" dirty="0" smtClean="0"/>
          </a:p>
          <a:p>
            <a:r>
              <a:rPr lang="en-US" dirty="0" err="1" smtClean="0"/>
              <a:t>Các</a:t>
            </a:r>
            <a:r>
              <a:rPr lang="en-US" dirty="0" smtClean="0"/>
              <a:t> </a:t>
            </a:r>
            <a:r>
              <a:rPr lang="en-US" dirty="0" err="1" smtClean="0"/>
              <a:t>dự</a:t>
            </a:r>
            <a:r>
              <a:rPr lang="en-US" dirty="0" smtClean="0"/>
              <a:t> </a:t>
            </a:r>
            <a:r>
              <a:rPr lang="en-US" dirty="0" err="1" smtClean="0"/>
              <a:t>án</a:t>
            </a:r>
            <a:r>
              <a:rPr lang="en-US" dirty="0" smtClean="0"/>
              <a:t> </a:t>
            </a:r>
            <a:r>
              <a:rPr lang="en-US" dirty="0" err="1" smtClean="0"/>
              <a:t>này</a:t>
            </a:r>
            <a:r>
              <a:rPr lang="en-US" dirty="0" smtClean="0"/>
              <a:t> </a:t>
            </a:r>
            <a:r>
              <a:rPr lang="en-US" dirty="0" err="1" smtClean="0"/>
              <a:t>ngoài</a:t>
            </a:r>
            <a:r>
              <a:rPr lang="en-US" dirty="0" smtClean="0"/>
              <a:t> </a:t>
            </a:r>
            <a:r>
              <a:rPr lang="en-US" dirty="0" err="1" smtClean="0"/>
              <a:t>khai</a:t>
            </a:r>
            <a:r>
              <a:rPr lang="en-US" dirty="0" smtClean="0"/>
              <a:t> </a:t>
            </a:r>
            <a:r>
              <a:rPr lang="en-US" dirty="0" err="1" smtClean="0"/>
              <a:t>thác</a:t>
            </a:r>
            <a:r>
              <a:rPr lang="en-US" dirty="0" smtClean="0"/>
              <a:t> </a:t>
            </a:r>
            <a:r>
              <a:rPr lang="en-US" dirty="0" err="1" smtClean="0"/>
              <a:t>tính</a:t>
            </a:r>
            <a:r>
              <a:rPr lang="en-US" dirty="0" smtClean="0"/>
              <a:t> </a:t>
            </a:r>
            <a:r>
              <a:rPr lang="en-US" dirty="0" err="1" smtClean="0"/>
              <a:t>sáng</a:t>
            </a:r>
            <a:r>
              <a:rPr lang="en-US" dirty="0" smtClean="0"/>
              <a:t> </a:t>
            </a:r>
            <a:r>
              <a:rPr lang="en-US" dirty="0" err="1" smtClean="0"/>
              <a:t>tạo</a:t>
            </a:r>
            <a:r>
              <a:rPr lang="en-US" dirty="0" smtClean="0"/>
              <a:t>, </a:t>
            </a:r>
            <a:r>
              <a:rPr lang="en-US" dirty="0" err="1" smtClean="0"/>
              <a:t>cá</a:t>
            </a:r>
            <a:r>
              <a:rPr lang="en-US" dirty="0" smtClean="0"/>
              <a:t> </a:t>
            </a:r>
            <a:r>
              <a:rPr lang="en-US" dirty="0" err="1" smtClean="0"/>
              <a:t>nhân</a:t>
            </a:r>
            <a:r>
              <a:rPr lang="en-US" dirty="0" smtClean="0"/>
              <a:t> </a:t>
            </a:r>
            <a:r>
              <a:rPr lang="en-US" dirty="0" err="1" smtClean="0"/>
              <a:t>hoá</a:t>
            </a:r>
            <a:r>
              <a:rPr lang="en-US" dirty="0" smtClean="0"/>
              <a:t> </a:t>
            </a:r>
            <a:r>
              <a:rPr lang="en-US" dirty="0" err="1" smtClean="0"/>
              <a:t>việc</a:t>
            </a:r>
            <a:r>
              <a:rPr lang="en-US" dirty="0" smtClean="0"/>
              <a:t> </a:t>
            </a:r>
            <a:r>
              <a:rPr lang="en-US" dirty="0" err="1" smtClean="0"/>
              <a:t>học</a:t>
            </a:r>
            <a:r>
              <a:rPr lang="en-US" dirty="0" smtClean="0"/>
              <a:t> </a:t>
            </a:r>
            <a:r>
              <a:rPr lang="en-US" dirty="0" err="1" smtClean="0"/>
              <a:t>còn</a:t>
            </a:r>
            <a:r>
              <a:rPr lang="en-US" dirty="0" smtClean="0"/>
              <a:t> </a:t>
            </a:r>
            <a:r>
              <a:rPr lang="en-US" dirty="0" err="1" smtClean="0"/>
              <a:t>cần</a:t>
            </a:r>
            <a:r>
              <a:rPr lang="en-US" dirty="0" smtClean="0"/>
              <a:t> </a:t>
            </a:r>
            <a:r>
              <a:rPr lang="en-US" dirty="0" err="1" smtClean="0"/>
              <a:t>khai</a:t>
            </a:r>
            <a:r>
              <a:rPr lang="en-US" dirty="0" smtClean="0"/>
              <a:t> </a:t>
            </a:r>
            <a:r>
              <a:rPr lang="en-US" dirty="0" err="1" smtClean="0"/>
              <a:t>thác</a:t>
            </a:r>
            <a:r>
              <a:rPr lang="en-US" dirty="0" smtClean="0"/>
              <a:t> </a:t>
            </a:r>
            <a:r>
              <a:rPr lang="en-US" dirty="0" err="1" smtClean="0"/>
              <a:t>tối</a:t>
            </a:r>
            <a:r>
              <a:rPr lang="en-US" dirty="0" smtClean="0"/>
              <a:t> </a:t>
            </a:r>
            <a:r>
              <a:rPr lang="en-US" dirty="0" err="1" smtClean="0"/>
              <a:t>đa</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về</a:t>
            </a:r>
            <a:r>
              <a:rPr lang="en-US" dirty="0" smtClean="0"/>
              <a:t> </a:t>
            </a:r>
            <a:r>
              <a:rPr lang="en-US" dirty="0" err="1" smtClean="0"/>
              <a:t>từ</a:t>
            </a:r>
            <a:r>
              <a:rPr lang="en-US" dirty="0" smtClean="0"/>
              <a:t> </a:t>
            </a:r>
            <a:r>
              <a:rPr lang="en-US" dirty="0" err="1" smtClean="0"/>
              <a:t>vựng</a:t>
            </a:r>
            <a:r>
              <a:rPr lang="en-US" dirty="0" smtClean="0"/>
              <a:t> </a:t>
            </a:r>
            <a:r>
              <a:rPr lang="en-US" dirty="0" err="1" smtClean="0"/>
              <a:t>và</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ngôn</a:t>
            </a:r>
            <a:r>
              <a:rPr lang="en-US" dirty="0" smtClean="0"/>
              <a:t> </a:t>
            </a:r>
            <a:r>
              <a:rPr lang="en-US" dirty="0" err="1" smtClean="0"/>
              <a:t>ngữ</a:t>
            </a:r>
            <a:r>
              <a:rPr lang="en-US" dirty="0" smtClean="0"/>
              <a:t>.</a:t>
            </a:r>
          </a:p>
          <a:p>
            <a:pPr marL="0" indent="0" algn="ctr">
              <a:buFont typeface="Arial" pitchFamily="34" charset="0"/>
              <a:buNone/>
            </a:pPr>
            <a:endParaRPr lang="en-US" i="1" dirty="0" smtClean="0"/>
          </a:p>
          <a:p>
            <a:pPr marL="0" indent="0" algn="ctr">
              <a:buFont typeface="Arial" pitchFamily="34" charset="0"/>
              <a:buNone/>
            </a:pPr>
            <a:endParaRPr lang="en-SG" dirty="0" smtClean="0"/>
          </a:p>
          <a:p>
            <a:pPr marL="0" indent="0">
              <a:buFont typeface="Arial" pitchFamily="34" charset="0"/>
              <a:buNone/>
            </a:pPr>
            <a:endParaRPr lang="en-SG" dirty="0" smtClean="0"/>
          </a:p>
          <a:p>
            <a:pPr marL="0" indent="0">
              <a:buFont typeface="Arial" pitchFamily="34" charset="0"/>
              <a:buNone/>
            </a:pPr>
            <a:endParaRPr lang="en-SG" dirty="0"/>
          </a:p>
        </p:txBody>
      </p:sp>
    </p:spTree>
    <p:extLst>
      <p:ext uri="{BB962C8B-B14F-4D97-AF65-F5344CB8AC3E}">
        <p14:creationId xmlns:p14="http://schemas.microsoft.com/office/powerpoint/2010/main" val="19434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mail_attachmentId68732" descr="cid:1d01a94e-a5a4-4221-91a4-ce97fc0d0055"/>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09600" y="1371600"/>
            <a:ext cx="7924800" cy="5181600"/>
          </a:xfrm>
          <a:prstGeom prst="rect">
            <a:avLst/>
          </a:prstGeom>
          <a:noFill/>
          <a:ln>
            <a:noFill/>
          </a:ln>
        </p:spPr>
      </p:pic>
      <p:sp>
        <p:nvSpPr>
          <p:cNvPr id="3" name="Rectangle 2"/>
          <p:cNvSpPr/>
          <p:nvPr/>
        </p:nvSpPr>
        <p:spPr>
          <a:xfrm>
            <a:off x="1828800" y="381000"/>
            <a:ext cx="5375574" cy="584775"/>
          </a:xfrm>
          <a:prstGeom prst="rect">
            <a:avLst/>
          </a:prstGeom>
        </p:spPr>
        <p:txBody>
          <a:bodyPr wrap="none">
            <a:spAutoFit/>
          </a:bodyPr>
          <a:lstStyle/>
          <a:p>
            <a:r>
              <a:rPr lang="en-US" sz="3200" dirty="0"/>
              <a:t>Sample 1: </a:t>
            </a:r>
            <a:r>
              <a:rPr lang="en-US" sz="3200" b="1" dirty="0"/>
              <a:t>Make a teacher card</a:t>
            </a:r>
          </a:p>
        </p:txBody>
      </p:sp>
    </p:spTree>
    <p:extLst>
      <p:ext uri="{BB962C8B-B14F-4D97-AF65-F5344CB8AC3E}">
        <p14:creationId xmlns:p14="http://schemas.microsoft.com/office/powerpoint/2010/main" val="1304912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614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logo&#10;&#10;Description generated with very high confidence">
            <a:extLst>
              <a:ext uri="{FF2B5EF4-FFF2-40B4-BE49-F238E27FC236}">
                <a16:creationId xmlns:a16="http://schemas.microsoft.com/office/drawing/2014/main" xmlns="" id="{EAE9B36C-D2DC-4DEE-85B2-DDCA282A9A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6466" y="643467"/>
            <a:ext cx="5571066" cy="5571066"/>
          </a:xfrm>
          <a:prstGeom prst="rect">
            <a:avLst/>
          </a:prstGeom>
        </p:spPr>
      </p:pic>
    </p:spTree>
    <p:extLst>
      <p:ext uri="{BB962C8B-B14F-4D97-AF65-F5344CB8AC3E}">
        <p14:creationId xmlns:p14="http://schemas.microsoft.com/office/powerpoint/2010/main" val="2618251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09650"/>
            <a:ext cx="73914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177225"/>
            <a:ext cx="4893455" cy="584775"/>
          </a:xfrm>
          <a:prstGeom prst="rect">
            <a:avLst/>
          </a:prstGeom>
        </p:spPr>
        <p:txBody>
          <a:bodyPr wrap="none">
            <a:spAutoFit/>
          </a:bodyPr>
          <a:lstStyle/>
          <a:p>
            <a:r>
              <a:rPr lang="en-US" sz="3200" dirty="0"/>
              <a:t>Sample </a:t>
            </a:r>
            <a:r>
              <a:rPr lang="en-US" sz="3200" dirty="0" smtClean="0"/>
              <a:t>2: </a:t>
            </a:r>
            <a:r>
              <a:rPr lang="en-US" sz="3200" b="1" dirty="0"/>
              <a:t>Make </a:t>
            </a:r>
            <a:r>
              <a:rPr lang="en-US" sz="3200" b="1" dirty="0" smtClean="0"/>
              <a:t>Chung cake</a:t>
            </a:r>
            <a:endParaRPr lang="en-US" sz="3200" b="1" dirty="0"/>
          </a:p>
        </p:txBody>
      </p:sp>
    </p:spTree>
    <p:extLst>
      <p:ext uri="{BB962C8B-B14F-4D97-AF65-F5344CB8AC3E}">
        <p14:creationId xmlns:p14="http://schemas.microsoft.com/office/powerpoint/2010/main" val="3216360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mail_attachmentId69044" descr="cid:8189afa3-4928-4784-958e-87fc406b305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2000" y="1219200"/>
            <a:ext cx="7543800" cy="5410200"/>
          </a:xfrm>
          <a:prstGeom prst="rect">
            <a:avLst/>
          </a:prstGeom>
          <a:noFill/>
          <a:ln>
            <a:noFill/>
          </a:ln>
        </p:spPr>
      </p:pic>
      <p:sp>
        <p:nvSpPr>
          <p:cNvPr id="3" name="Rectangle 2"/>
          <p:cNvSpPr/>
          <p:nvPr/>
        </p:nvSpPr>
        <p:spPr>
          <a:xfrm>
            <a:off x="2240572" y="228600"/>
            <a:ext cx="4068743" cy="584775"/>
          </a:xfrm>
          <a:prstGeom prst="rect">
            <a:avLst/>
          </a:prstGeom>
        </p:spPr>
        <p:txBody>
          <a:bodyPr wrap="none">
            <a:spAutoFit/>
          </a:bodyPr>
          <a:lstStyle/>
          <a:p>
            <a:r>
              <a:rPr lang="en-US" sz="3200" dirty="0"/>
              <a:t>Sample </a:t>
            </a:r>
            <a:r>
              <a:rPr lang="en-US" sz="3200" dirty="0" smtClean="0"/>
              <a:t>3: </a:t>
            </a:r>
            <a:r>
              <a:rPr lang="en-US" sz="3200" b="1" dirty="0" smtClean="0"/>
              <a:t>My flip book</a:t>
            </a:r>
            <a:endParaRPr lang="en-US" sz="3200" b="1" dirty="0"/>
          </a:p>
        </p:txBody>
      </p:sp>
    </p:spTree>
    <p:extLst>
      <p:ext uri="{BB962C8B-B14F-4D97-AF65-F5344CB8AC3E}">
        <p14:creationId xmlns:p14="http://schemas.microsoft.com/office/powerpoint/2010/main" val="1676472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997" y="609600"/>
            <a:ext cx="6784683" cy="5410200"/>
          </a:xfrm>
          <a:prstGeom prst="rect">
            <a:avLst/>
          </a:prstGeom>
        </p:spPr>
      </p:pic>
      <p:sp>
        <p:nvSpPr>
          <p:cNvPr id="3" name="Rectangle 2"/>
          <p:cNvSpPr/>
          <p:nvPr/>
        </p:nvSpPr>
        <p:spPr>
          <a:xfrm>
            <a:off x="3124200" y="2971800"/>
            <a:ext cx="1752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00600" y="2971800"/>
            <a:ext cx="1371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1752600"/>
            <a:ext cx="4575163" cy="1754326"/>
          </a:xfrm>
          <a:prstGeom prst="rect">
            <a:avLst/>
          </a:prstGeom>
        </p:spPr>
        <p:txBody>
          <a:bodyPr wrap="none">
            <a:spAutoFit/>
          </a:bodyPr>
          <a:lstStyle/>
          <a:p>
            <a:pPr algn="ctr"/>
            <a:r>
              <a:rPr lang="en-SG" sz="5400" b="1" i="1" dirty="0">
                <a:solidFill>
                  <a:srgbClr val="FF0000"/>
                </a:solidFill>
              </a:rPr>
              <a:t>3.6. Portfolio </a:t>
            </a:r>
            <a:endParaRPr lang="en-SG" sz="5400" b="1" i="1" dirty="0" smtClean="0">
              <a:solidFill>
                <a:srgbClr val="FF0000"/>
              </a:solidFill>
            </a:endParaRPr>
          </a:p>
          <a:p>
            <a:pPr algn="ctr"/>
            <a:r>
              <a:rPr lang="en-SG" sz="5400" b="1" i="1" dirty="0" smtClean="0">
                <a:solidFill>
                  <a:srgbClr val="FF0000"/>
                </a:solidFill>
              </a:rPr>
              <a:t>(</a:t>
            </a:r>
            <a:r>
              <a:rPr lang="en-US" sz="5400" b="1" i="1" dirty="0" err="1">
                <a:solidFill>
                  <a:srgbClr val="FF0000"/>
                </a:solidFill>
              </a:rPr>
              <a:t>Hồ</a:t>
            </a:r>
            <a:r>
              <a:rPr lang="en-US" sz="5400" b="1" i="1" dirty="0">
                <a:solidFill>
                  <a:srgbClr val="FF0000"/>
                </a:solidFill>
              </a:rPr>
              <a:t> </a:t>
            </a:r>
            <a:r>
              <a:rPr lang="en-US" sz="5400" b="1" i="1" dirty="0" err="1">
                <a:solidFill>
                  <a:srgbClr val="FF0000"/>
                </a:solidFill>
              </a:rPr>
              <a:t>sơ</a:t>
            </a:r>
            <a:r>
              <a:rPr lang="en-US" sz="5400" b="1" i="1" dirty="0">
                <a:solidFill>
                  <a:srgbClr val="FF0000"/>
                </a:solidFill>
              </a:rPr>
              <a:t> </a:t>
            </a:r>
            <a:r>
              <a:rPr lang="en-US" sz="5400" b="1" i="1" dirty="0" err="1">
                <a:solidFill>
                  <a:srgbClr val="FF0000"/>
                </a:solidFill>
              </a:rPr>
              <a:t>học</a:t>
            </a:r>
            <a:r>
              <a:rPr lang="en-US" sz="5400" b="1" i="1" dirty="0">
                <a:solidFill>
                  <a:srgbClr val="FF0000"/>
                </a:solidFill>
              </a:rPr>
              <a:t> </a:t>
            </a:r>
            <a:r>
              <a:rPr lang="en-US" sz="5400" b="1" i="1" dirty="0" err="1">
                <a:solidFill>
                  <a:srgbClr val="FF0000"/>
                </a:solidFill>
              </a:rPr>
              <a:t>tập</a:t>
            </a:r>
            <a:r>
              <a:rPr lang="en-US" sz="5400" b="1" i="1" dirty="0">
                <a:solidFill>
                  <a:srgbClr val="FF0000"/>
                </a:solidFill>
              </a:rPr>
              <a:t>)</a:t>
            </a:r>
            <a:endParaRPr lang="en-SG" sz="5400" b="1" dirty="0">
              <a:solidFill>
                <a:srgbClr val="FF0000"/>
              </a:solidFill>
            </a:endParaRPr>
          </a:p>
        </p:txBody>
      </p:sp>
    </p:spTree>
    <p:extLst>
      <p:ext uri="{BB962C8B-B14F-4D97-AF65-F5344CB8AC3E}">
        <p14:creationId xmlns:p14="http://schemas.microsoft.com/office/powerpoint/2010/main" val="300425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4" name="Content Placeholder 2">
            <a:extLst>
              <a:ext uri="{FF2B5EF4-FFF2-40B4-BE49-F238E27FC236}">
                <a16:creationId xmlns:a16="http://schemas.microsoft.com/office/drawing/2014/main" xmlns="" id="{D4789F75-DD08-4D97-AE67-D5F2EEE4AB0E}"/>
              </a:ext>
            </a:extLst>
          </p:cNvPr>
          <p:cNvSpPr txBox="1">
            <a:spLocks/>
          </p:cNvSpPr>
          <p:nvPr/>
        </p:nvSpPr>
        <p:spPr>
          <a:xfrm>
            <a:off x="685800" y="1061503"/>
            <a:ext cx="7633742" cy="51868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i="1" u="sng" smtClean="0"/>
              <a:t>­</a:t>
            </a:r>
            <a:r>
              <a:rPr lang="en-US" smtClean="0"/>
              <a:t>Hồ sơ học tập portfolio là hình thức đánh giá hiệu quả, cá nhân hoá hoạt động học, giúp học sinh tự học và phần nào tự đánh giá được tiến bộ học tập của mình.</a:t>
            </a:r>
            <a:endParaRPr lang="en-SG" smtClean="0"/>
          </a:p>
          <a:p>
            <a:pPr algn="just"/>
            <a:r>
              <a:rPr lang="en-US" smtClean="0"/>
              <a:t>Portfolio cần được sử dụng như một công cụ hữu dụng cho mục đích đánh giá thường xuyên.</a:t>
            </a:r>
            <a:endParaRPr lang="en-SG" smtClean="0"/>
          </a:p>
          <a:p>
            <a:pPr algn="just"/>
            <a:r>
              <a:rPr lang="en-US" smtClean="0"/>
              <a:t>Ví dụ: </a:t>
            </a:r>
            <a:endParaRPr lang="en-SG" dirty="0"/>
          </a:p>
        </p:txBody>
      </p:sp>
    </p:spTree>
    <p:extLst>
      <p:ext uri="{BB962C8B-B14F-4D97-AF65-F5344CB8AC3E}">
        <p14:creationId xmlns:p14="http://schemas.microsoft.com/office/powerpoint/2010/main" val="7308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a:extLst>
              <a:ext uri="{FF2B5EF4-FFF2-40B4-BE49-F238E27FC236}">
                <a16:creationId xmlns:a16="http://schemas.microsoft.com/office/drawing/2014/main" xmlns="" id="{C7324DC1-1230-4C4C-AEF9-F404E5228A7F}"/>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19672" y="260648"/>
            <a:ext cx="6696744" cy="8858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43" descr="hello friends">
            <a:extLst>
              <a:ext uri="{FF2B5EF4-FFF2-40B4-BE49-F238E27FC236}">
                <a16:creationId xmlns:a16="http://schemas.microsoft.com/office/drawing/2014/main" xmlns="" id="{36B42461-A8AA-47FE-9A0F-580FED53A3E1}"/>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420890" y="1146473"/>
            <a:ext cx="1575046" cy="10937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6">
            <a:extLst>
              <a:ext uri="{FF2B5EF4-FFF2-40B4-BE49-F238E27FC236}">
                <a16:creationId xmlns:a16="http://schemas.microsoft.com/office/drawing/2014/main" xmlns="" id="{C90F66E6-D431-4226-96A7-5C1A1AA00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1069827"/>
            <a:ext cx="1507928" cy="138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74">
            <a:extLst>
              <a:ext uri="{FF2B5EF4-FFF2-40B4-BE49-F238E27FC236}">
                <a16:creationId xmlns:a16="http://schemas.microsoft.com/office/drawing/2014/main" xmlns="" id="{5FA215C9-8D75-48D5-966A-B4D828756A28}"/>
              </a:ext>
            </a:extLst>
          </p:cNvPr>
          <p:cNvSpPr>
            <a:spLocks noChangeArrowheads="1"/>
          </p:cNvSpPr>
          <p:nvPr/>
        </p:nvSpPr>
        <p:spPr bwMode="auto">
          <a:xfrm>
            <a:off x="1907704" y="2564904"/>
            <a:ext cx="2771776" cy="942975"/>
          </a:xfrm>
          <a:prstGeom prst="cloudCallout">
            <a:avLst>
              <a:gd name="adj1" fmla="val 19064"/>
              <a:gd name="adj2" fmla="val 80589"/>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SG" altLang="en-US" sz="1300" b="0" i="0" u="none" strike="noStrike" cap="none" normalizeH="0" baseline="0" dirty="0">
                <a:ln>
                  <a:noFill/>
                </a:ln>
                <a:solidFill>
                  <a:schemeClr val="tx1"/>
                </a:solidFill>
                <a:effectLst/>
                <a:latin typeface="Calibri" panose="020F0502020204030204" pitchFamily="34" charset="0"/>
              </a:rPr>
              <a:t>My birthday is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utoShape 175">
            <a:extLst>
              <a:ext uri="{FF2B5EF4-FFF2-40B4-BE49-F238E27FC236}">
                <a16:creationId xmlns:a16="http://schemas.microsoft.com/office/drawing/2014/main" xmlns="" id="{310962E5-3D70-4C3C-8A4A-F0F9E3DA130D}"/>
              </a:ext>
            </a:extLst>
          </p:cNvPr>
          <p:cNvSpPr>
            <a:spLocks noChangeArrowheads="1"/>
          </p:cNvSpPr>
          <p:nvPr/>
        </p:nvSpPr>
        <p:spPr bwMode="auto">
          <a:xfrm>
            <a:off x="4927524" y="2527259"/>
            <a:ext cx="3000375" cy="902221"/>
          </a:xfrm>
          <a:prstGeom prst="cloudCallout">
            <a:avLst>
              <a:gd name="adj1" fmla="val -19689"/>
              <a:gd name="adj2" fmla="val 86895"/>
            </a:avLst>
          </a:prstGeom>
          <a:solidFill>
            <a:srgbClr val="FFFFFF"/>
          </a:solidFill>
          <a:ln w="9525">
            <a:solidFill>
              <a:srgbClr val="92D05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SG" altLang="en-US" sz="1300" b="0" i="0" u="none" strike="noStrike" cap="none" normalizeH="0" baseline="0" dirty="0">
                <a:ln>
                  <a:noFill/>
                </a:ln>
                <a:solidFill>
                  <a:schemeClr val="tx1"/>
                </a:solidFill>
                <a:effectLst/>
                <a:latin typeface="Calibri" panose="020F0502020204030204" pitchFamily="34" charset="0"/>
              </a:rPr>
              <a:t>There are …..people in my family.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AutoShape 176">
            <a:extLst>
              <a:ext uri="{FF2B5EF4-FFF2-40B4-BE49-F238E27FC236}">
                <a16:creationId xmlns:a16="http://schemas.microsoft.com/office/drawing/2014/main" xmlns="" id="{5AB6408E-A52C-421A-B67F-469667F95CFA}"/>
              </a:ext>
            </a:extLst>
          </p:cNvPr>
          <p:cNvSpPr>
            <a:spLocks noChangeArrowheads="1"/>
          </p:cNvSpPr>
          <p:nvPr/>
        </p:nvSpPr>
        <p:spPr bwMode="auto">
          <a:xfrm>
            <a:off x="2156791" y="3817192"/>
            <a:ext cx="5943601" cy="2276104"/>
          </a:xfrm>
          <a:prstGeom prst="roundRect">
            <a:avLst>
              <a:gd name="adj" fmla="val 16667"/>
            </a:avLst>
          </a:prstGeom>
          <a:solidFill>
            <a:srgbClr val="FFFFFF"/>
          </a:solidFill>
          <a:ln w="9525">
            <a:solidFill>
              <a:srgbClr val="FF3399"/>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SG" altLang="en-US" sz="1300" b="0" i="0" u="none" strike="noStrike" cap="none" normalizeH="0" baseline="0">
                <a:ln>
                  <a:noFill/>
                </a:ln>
                <a:solidFill>
                  <a:schemeClr val="tx1"/>
                </a:solidFill>
                <a:effectLst/>
                <a:latin typeface="Calibri" panose="020F0502020204030204" pitchFamily="34" charset="0"/>
              </a:rPr>
              <a:t>Stick or draw your family here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43617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cooltext144261021975883">
            <a:extLst>
              <a:ext uri="{FF2B5EF4-FFF2-40B4-BE49-F238E27FC236}">
                <a16:creationId xmlns:a16="http://schemas.microsoft.com/office/drawing/2014/main" xmlns="" id="{6516F65A-7ACB-499C-9EBB-54E93EF418D9}"/>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339752" y="0"/>
            <a:ext cx="51323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a:extLst>
              <a:ext uri="{FF2B5EF4-FFF2-40B4-BE49-F238E27FC236}">
                <a16:creationId xmlns:a16="http://schemas.microsoft.com/office/drawing/2014/main" xmlns="" id="{ABC56360-50FE-45A8-B5A8-E1652E3EAF6A}"/>
              </a:ext>
            </a:extLst>
          </p:cNvPr>
          <p:cNvSpPr>
            <a:spLocks noChangeArrowheads="1"/>
          </p:cNvSpPr>
          <p:nvPr/>
        </p:nvSpPr>
        <p:spPr bwMode="auto">
          <a:xfrm>
            <a:off x="4009628" y="816123"/>
            <a:ext cx="1714500" cy="1028701"/>
          </a:xfrm>
          <a:prstGeom prst="cloudCallout">
            <a:avLst>
              <a:gd name="adj1" fmla="val -3000"/>
              <a:gd name="adj2" fmla="val 103889"/>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SG" altLang="en-US" sz="1100" b="0" i="0" u="none" strike="noStrike" cap="none" normalizeH="0" baseline="0">
                <a:ln>
                  <a:noFill/>
                </a:ln>
                <a:solidFill>
                  <a:schemeClr val="tx1"/>
                </a:solidFill>
                <a:effectLst/>
                <a:latin typeface="Calibri" panose="020F0502020204030204" pitchFamily="34" charset="0"/>
              </a:rPr>
              <a:t>I like learning English poems.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xmlns="" id="{AF4A8FEE-D4A7-4CC3-AA92-56A20EF2D4A5}"/>
              </a:ext>
            </a:extLst>
          </p:cNvPr>
          <p:cNvSpPr/>
          <p:nvPr/>
        </p:nvSpPr>
        <p:spPr>
          <a:xfrm>
            <a:off x="755576" y="755412"/>
            <a:ext cx="3090911" cy="369332"/>
          </a:xfrm>
          <a:prstGeom prst="rect">
            <a:avLst/>
          </a:prstGeom>
        </p:spPr>
        <p:txBody>
          <a:bodyPr wrap="none">
            <a:spAutoFit/>
          </a:bodyPr>
          <a:lstStyle/>
          <a:p>
            <a:pPr>
              <a:spcAft>
                <a:spcPts val="0"/>
              </a:spcAft>
            </a:pPr>
            <a:r>
              <a:rPr lang="en-GB" sz="1600" dirty="0">
                <a:latin typeface="Times New Roman" panose="02020603050405020304" pitchFamily="18" charset="0"/>
                <a:ea typeface="MS ??"/>
              </a:rPr>
              <a:t>Colour the ways you learn English</a:t>
            </a:r>
            <a:r>
              <a:rPr lang="en-GB" dirty="0">
                <a:latin typeface="Times New Roman" panose="02020603050405020304" pitchFamily="18" charset="0"/>
                <a:ea typeface="MS ??"/>
              </a:rPr>
              <a:t>.</a:t>
            </a:r>
            <a:endParaRPr lang="en-SG" dirty="0">
              <a:latin typeface="Times New Roman" panose="02020603050405020304" pitchFamily="18" charset="0"/>
              <a:ea typeface="MS ??"/>
            </a:endParaRPr>
          </a:p>
        </p:txBody>
      </p:sp>
      <p:sp>
        <p:nvSpPr>
          <p:cNvPr id="6" name="AutoShape 141">
            <a:extLst>
              <a:ext uri="{FF2B5EF4-FFF2-40B4-BE49-F238E27FC236}">
                <a16:creationId xmlns:a16="http://schemas.microsoft.com/office/drawing/2014/main" xmlns="" id="{81879ACF-545D-4B58-AC21-A39DFC169323}"/>
              </a:ext>
            </a:extLst>
          </p:cNvPr>
          <p:cNvSpPr>
            <a:spLocks noChangeArrowheads="1"/>
          </p:cNvSpPr>
          <p:nvPr/>
        </p:nvSpPr>
        <p:spPr bwMode="auto">
          <a:xfrm>
            <a:off x="827584" y="1268760"/>
            <a:ext cx="1714501" cy="1028700"/>
          </a:xfrm>
          <a:prstGeom prst="cloudCallout">
            <a:avLst>
              <a:gd name="adj1" fmla="val 55889"/>
              <a:gd name="adj2" fmla="val 92778"/>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SG" altLang="en-US" sz="1100" b="0" i="0" u="none" strike="noStrike" cap="none" normalizeH="0" baseline="0" dirty="0">
                <a:ln>
                  <a:noFill/>
                </a:ln>
                <a:solidFill>
                  <a:schemeClr val="tx1"/>
                </a:solidFill>
                <a:effectLst/>
                <a:latin typeface="Calibri" panose="020F0502020204030204" pitchFamily="34" charset="0"/>
              </a:rPr>
              <a:t>I like listening to English songs.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AutoShape 3">
            <a:extLst>
              <a:ext uri="{FF2B5EF4-FFF2-40B4-BE49-F238E27FC236}">
                <a16:creationId xmlns:a16="http://schemas.microsoft.com/office/drawing/2014/main" xmlns="" id="{6C8DF813-3BF2-46AD-8A29-F443FA94A6AA}"/>
              </a:ext>
            </a:extLst>
          </p:cNvPr>
          <p:cNvSpPr>
            <a:spLocks noChangeArrowheads="1"/>
          </p:cNvSpPr>
          <p:nvPr/>
        </p:nvSpPr>
        <p:spPr bwMode="auto">
          <a:xfrm>
            <a:off x="6631632" y="1015008"/>
            <a:ext cx="1828800" cy="685800"/>
          </a:xfrm>
          <a:prstGeom prst="wedgeEllipseCallout">
            <a:avLst>
              <a:gd name="adj1" fmla="val -64412"/>
              <a:gd name="adj2" fmla="val 9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SG" altLang="en-US" sz="1100" b="0" i="0" u="none" strike="noStrike" cap="none" normalizeH="0" baseline="0">
                <a:ln>
                  <a:noFill/>
                </a:ln>
                <a:solidFill>
                  <a:schemeClr val="tx1"/>
                </a:solidFill>
                <a:effectLst/>
                <a:latin typeface="Calibri" panose="020F0502020204030204" pitchFamily="34" charset="0"/>
              </a:rPr>
              <a:t>I like watching English cartoons.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02" name="Picture 6">
            <a:extLst>
              <a:ext uri="{FF2B5EF4-FFF2-40B4-BE49-F238E27FC236}">
                <a16:creationId xmlns:a16="http://schemas.microsoft.com/office/drawing/2014/main" xmlns="" id="{2A5372FB-6735-41F3-A55D-BBAC7998207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995936" y="2467025"/>
            <a:ext cx="1169987"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38">
            <a:extLst>
              <a:ext uri="{FF2B5EF4-FFF2-40B4-BE49-F238E27FC236}">
                <a16:creationId xmlns:a16="http://schemas.microsoft.com/office/drawing/2014/main" xmlns="" id="{289B9336-3928-4CC4-BCA1-6EEA92DEA31E}"/>
              </a:ext>
            </a:extLst>
          </p:cNvPr>
          <p:cNvSpPr>
            <a:spLocks noChangeArrowheads="1"/>
          </p:cNvSpPr>
          <p:nvPr/>
        </p:nvSpPr>
        <p:spPr bwMode="auto">
          <a:xfrm>
            <a:off x="1921395" y="3048371"/>
            <a:ext cx="1714501" cy="1028701"/>
          </a:xfrm>
          <a:prstGeom prst="cloudCallout">
            <a:avLst>
              <a:gd name="adj1" fmla="val 64222"/>
              <a:gd name="adj2" fmla="val -53579"/>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SG" altLang="en-US" sz="1100" b="0" i="0" u="none" strike="noStrike" cap="none" normalizeH="0" baseline="0">
                <a:ln>
                  <a:noFill/>
                </a:ln>
                <a:solidFill>
                  <a:schemeClr val="tx1"/>
                </a:solidFill>
                <a:effectLst/>
                <a:latin typeface="Calibri" panose="020F0502020204030204" pitchFamily="34" charset="0"/>
              </a:rPr>
              <a:t>I like playing games in English.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AutoShape 4">
            <a:extLst>
              <a:ext uri="{FF2B5EF4-FFF2-40B4-BE49-F238E27FC236}">
                <a16:creationId xmlns:a16="http://schemas.microsoft.com/office/drawing/2014/main" xmlns="" id="{BDF5FA22-08E6-46BB-96A8-07828E56E739}"/>
              </a:ext>
            </a:extLst>
          </p:cNvPr>
          <p:cNvSpPr>
            <a:spLocks/>
          </p:cNvSpPr>
          <p:nvPr/>
        </p:nvSpPr>
        <p:spPr bwMode="auto">
          <a:xfrm>
            <a:off x="6618684" y="2420888"/>
            <a:ext cx="1409700" cy="609601"/>
          </a:xfrm>
          <a:prstGeom prst="borderCallout2">
            <a:avLst>
              <a:gd name="adj1" fmla="val 18750"/>
              <a:gd name="adj2" fmla="val -5407"/>
              <a:gd name="adj3" fmla="val 18750"/>
              <a:gd name="adj4" fmla="val -42750"/>
              <a:gd name="adj5" fmla="val 22708"/>
              <a:gd name="adj6" fmla="val -8067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SG" altLang="en-US" sz="1100" b="0" i="0" u="none" strike="noStrike" cap="none" normalizeH="0" baseline="0" dirty="0">
                <a:ln>
                  <a:noFill/>
                </a:ln>
                <a:solidFill>
                  <a:schemeClr val="tx1"/>
                </a:solidFill>
                <a:effectLst/>
                <a:latin typeface="Calibri" panose="020F0502020204030204" pitchFamily="34" charset="0"/>
              </a:rPr>
              <a:t>I like using rhythm to remember words.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AutoShape 177">
            <a:extLst>
              <a:ext uri="{FF2B5EF4-FFF2-40B4-BE49-F238E27FC236}">
                <a16:creationId xmlns:a16="http://schemas.microsoft.com/office/drawing/2014/main" xmlns="" id="{8BF0D694-72BF-48DA-989D-6953FDF8DDAE}"/>
              </a:ext>
            </a:extLst>
          </p:cNvPr>
          <p:cNvSpPr>
            <a:spLocks noChangeArrowheads="1"/>
          </p:cNvSpPr>
          <p:nvPr/>
        </p:nvSpPr>
        <p:spPr bwMode="auto">
          <a:xfrm>
            <a:off x="5364088" y="3501008"/>
            <a:ext cx="2114550" cy="847725"/>
          </a:xfrm>
          <a:prstGeom prst="wedgeEllipseCallout">
            <a:avLst>
              <a:gd name="adj1" fmla="val -52310"/>
              <a:gd name="adj2" fmla="val -6146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SG" altLang="en-US" sz="1100" b="0" i="0" u="none" strike="noStrike" cap="none" normalizeH="0" baseline="0" dirty="0">
                <a:ln>
                  <a:noFill/>
                </a:ln>
                <a:solidFill>
                  <a:schemeClr val="tx1"/>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AutoShape 139">
            <a:extLst>
              <a:ext uri="{FF2B5EF4-FFF2-40B4-BE49-F238E27FC236}">
                <a16:creationId xmlns:a16="http://schemas.microsoft.com/office/drawing/2014/main" xmlns="" id="{F28719C0-94BE-4DA0-8DDD-BEA6D6BCC998}"/>
              </a:ext>
            </a:extLst>
          </p:cNvPr>
          <p:cNvSpPr>
            <a:spLocks noChangeArrowheads="1"/>
          </p:cNvSpPr>
          <p:nvPr/>
        </p:nvSpPr>
        <p:spPr bwMode="auto">
          <a:xfrm>
            <a:off x="2057027" y="5117107"/>
            <a:ext cx="1866901" cy="1192213"/>
          </a:xfrm>
          <a:prstGeom prst="cloudCallout">
            <a:avLst>
              <a:gd name="adj1" fmla="val 42144"/>
              <a:gd name="adj2" fmla="val -100986"/>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SG" altLang="en-US" sz="1100" b="0" i="0" u="none" strike="noStrike" cap="none" normalizeH="0" baseline="0">
                <a:ln>
                  <a:noFill/>
                </a:ln>
                <a:solidFill>
                  <a:schemeClr val="tx1"/>
                </a:solidFill>
                <a:effectLst/>
                <a:latin typeface="Calibri" panose="020F0502020204030204" pitchFamily="34" charset="0"/>
              </a:rPr>
              <a:t>I like learning English words by repeating them.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AutoShape 140">
            <a:extLst>
              <a:ext uri="{FF2B5EF4-FFF2-40B4-BE49-F238E27FC236}">
                <a16:creationId xmlns:a16="http://schemas.microsoft.com/office/drawing/2014/main" xmlns="" id="{43552C5B-D593-4CE2-BA63-A2C78D74A632}"/>
              </a:ext>
            </a:extLst>
          </p:cNvPr>
          <p:cNvSpPr>
            <a:spLocks noChangeArrowheads="1"/>
          </p:cNvSpPr>
          <p:nvPr/>
        </p:nvSpPr>
        <p:spPr bwMode="auto">
          <a:xfrm>
            <a:off x="4369668" y="5424636"/>
            <a:ext cx="1714500" cy="1028700"/>
          </a:xfrm>
          <a:prstGeom prst="cloudCallout">
            <a:avLst>
              <a:gd name="adj1" fmla="val -45222"/>
              <a:gd name="adj2" fmla="val -14240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SG" altLang="en-US" sz="1100" b="0" i="0" u="none" strike="noStrike" cap="none" normalizeH="0" baseline="0">
                <a:ln>
                  <a:noFill/>
                </a:ln>
                <a:solidFill>
                  <a:schemeClr val="tx1"/>
                </a:solidFill>
                <a:effectLst/>
                <a:latin typeface="Calibri" panose="020F0502020204030204" pitchFamily="34" charset="0"/>
              </a:rPr>
              <a:t>I like learning English through drawing.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AutoShape 180">
            <a:extLst>
              <a:ext uri="{FF2B5EF4-FFF2-40B4-BE49-F238E27FC236}">
                <a16:creationId xmlns:a16="http://schemas.microsoft.com/office/drawing/2014/main" xmlns="" id="{FF9CC8E3-0C2C-452A-972B-E4B566FD28EA}"/>
              </a:ext>
            </a:extLst>
          </p:cNvPr>
          <p:cNvSpPr>
            <a:spLocks noChangeArrowheads="1"/>
          </p:cNvSpPr>
          <p:nvPr/>
        </p:nvSpPr>
        <p:spPr bwMode="auto">
          <a:xfrm>
            <a:off x="6601916" y="5208612"/>
            <a:ext cx="1714500" cy="1028700"/>
          </a:xfrm>
          <a:prstGeom prst="cloudCallout">
            <a:avLst>
              <a:gd name="adj1" fmla="val -70778"/>
              <a:gd name="adj2" fmla="val -122963"/>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SG" altLang="en-US" sz="1100" b="0" i="0" u="none" strike="noStrike" cap="none" normalizeH="0" baseline="0">
                <a:ln>
                  <a:noFill/>
                </a:ln>
                <a:solidFill>
                  <a:schemeClr val="tx1"/>
                </a:solidFill>
                <a:effectLst/>
                <a:latin typeface="Calibri" panose="020F0502020204030204" pitchFamily="34" charset="0"/>
              </a:rPr>
              <a:t>I like doing action in my English class.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813175" y="1124744"/>
            <a:ext cx="2023069" cy="16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23929" y="726232"/>
            <a:ext cx="1800200" cy="16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66202" y="802518"/>
            <a:ext cx="2094230" cy="1291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31523" y="2247204"/>
            <a:ext cx="1904365" cy="953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55121" y="3200400"/>
            <a:ext cx="2346653" cy="1148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84168" y="4396037"/>
            <a:ext cx="2346653" cy="1072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36591" y="5468171"/>
            <a:ext cx="2094230" cy="841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86564" y="4437112"/>
            <a:ext cx="1047115" cy="841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86564" y="5374704"/>
            <a:ext cx="1802674" cy="11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21395" y="4396036"/>
            <a:ext cx="2192038" cy="1913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21395" y="2895600"/>
            <a:ext cx="2074541" cy="1181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5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0" nodeType="clickEffect">
                                  <p:stCondLst>
                                    <p:cond delay="0"/>
                                  </p:stCondLst>
                                  <p:childTnLst>
                                    <p:animEffect transition="out" filter="wheel(1)">
                                      <p:cBhvr>
                                        <p:cTn id="13" dur="2000"/>
                                        <p:tgtEl>
                                          <p:spTgt spid="15"/>
                                        </p:tgtEl>
                                      </p:cBhvr>
                                    </p:animEffect>
                                    <p:set>
                                      <p:cBhvr>
                                        <p:cTn id="14" dur="1" fill="hold">
                                          <p:stCondLst>
                                            <p:cond delay="19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grpId="0" nodeType="clickEffect">
                                  <p:stCondLst>
                                    <p:cond delay="0"/>
                                  </p:stCondLst>
                                  <p:childTnLst>
                                    <p:animEffect transition="out" filter="fade">
                                      <p:cBhvr>
                                        <p:cTn id="24" dur="2000"/>
                                        <p:tgtEl>
                                          <p:spTgt spid="17"/>
                                        </p:tgtEl>
                                      </p:cBhvr>
                                    </p:animEffect>
                                    <p:anim calcmode="lin" valueType="num">
                                      <p:cBhvr>
                                        <p:cTn id="25"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17"/>
                                        </p:tgtEl>
                                        <p:attrNameLst>
                                          <p:attrName>ppt_h</p:attrName>
                                        </p:attrNameLst>
                                      </p:cBhvr>
                                      <p:tavLst>
                                        <p:tav tm="0">
                                          <p:val>
                                            <p:strVal val="ppt_h"/>
                                          </p:val>
                                        </p:tav>
                                        <p:tav tm="100000">
                                          <p:val>
                                            <p:strVal val="ppt_h"/>
                                          </p:val>
                                        </p:tav>
                                      </p:tavLst>
                                    </p:anim>
                                    <p:set>
                                      <p:cBhvr>
                                        <p:cTn id="27" dur="1" fill="hold">
                                          <p:stCondLst>
                                            <p:cond delay="1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6" presetClass="exit" presetSubtype="0" fill="hold" grpId="0" nodeType="clickEffect">
                                  <p:stCondLst>
                                    <p:cond delay="0"/>
                                  </p:stCondLst>
                                  <p:childTnLst>
                                    <p:animEffect transition="out" filter="wipe(down)">
                                      <p:cBhvr>
                                        <p:cTn id="31" dur="180" accel="50000">
                                          <p:stCondLst>
                                            <p:cond delay="1820"/>
                                          </p:stCondLst>
                                        </p:cTn>
                                        <p:tgtEl>
                                          <p:spTgt spid="18"/>
                                        </p:tgtEl>
                                      </p:cBhvr>
                                    </p:animEffect>
                                    <p:anim calcmode="lin" valueType="num">
                                      <p:cBhvr>
                                        <p:cTn id="32"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33"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34"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5"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6"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7"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8"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39" dur="26">
                                          <p:stCondLst>
                                            <p:cond delay="620"/>
                                          </p:stCondLst>
                                        </p:cTn>
                                        <p:tgtEl>
                                          <p:spTgt spid="18"/>
                                        </p:tgtEl>
                                      </p:cBhvr>
                                      <p:to x="100000" y="60000"/>
                                    </p:animScale>
                                    <p:animScale>
                                      <p:cBhvr>
                                        <p:cTn id="40" dur="166" decel="50000">
                                          <p:stCondLst>
                                            <p:cond delay="646"/>
                                          </p:stCondLst>
                                        </p:cTn>
                                        <p:tgtEl>
                                          <p:spTgt spid="18"/>
                                        </p:tgtEl>
                                      </p:cBhvr>
                                      <p:to x="100000" y="100000"/>
                                    </p:animScale>
                                    <p:animScale>
                                      <p:cBhvr>
                                        <p:cTn id="41" dur="26">
                                          <p:stCondLst>
                                            <p:cond delay="1312"/>
                                          </p:stCondLst>
                                        </p:cTn>
                                        <p:tgtEl>
                                          <p:spTgt spid="18"/>
                                        </p:tgtEl>
                                      </p:cBhvr>
                                      <p:to x="100000" y="80000"/>
                                    </p:animScale>
                                    <p:animScale>
                                      <p:cBhvr>
                                        <p:cTn id="42" dur="166" decel="50000">
                                          <p:stCondLst>
                                            <p:cond delay="1338"/>
                                          </p:stCondLst>
                                        </p:cTn>
                                        <p:tgtEl>
                                          <p:spTgt spid="18"/>
                                        </p:tgtEl>
                                      </p:cBhvr>
                                      <p:to x="100000" y="100000"/>
                                    </p:animScale>
                                    <p:animScale>
                                      <p:cBhvr>
                                        <p:cTn id="43" dur="26">
                                          <p:stCondLst>
                                            <p:cond delay="1642"/>
                                          </p:stCondLst>
                                        </p:cTn>
                                        <p:tgtEl>
                                          <p:spTgt spid="18"/>
                                        </p:tgtEl>
                                      </p:cBhvr>
                                      <p:to x="100000" y="90000"/>
                                    </p:animScale>
                                    <p:animScale>
                                      <p:cBhvr>
                                        <p:cTn id="44" dur="166" decel="50000">
                                          <p:stCondLst>
                                            <p:cond delay="1668"/>
                                          </p:stCondLst>
                                        </p:cTn>
                                        <p:tgtEl>
                                          <p:spTgt spid="18"/>
                                        </p:tgtEl>
                                      </p:cBhvr>
                                      <p:to x="100000" y="100000"/>
                                    </p:animScale>
                                    <p:animScale>
                                      <p:cBhvr>
                                        <p:cTn id="45" dur="26">
                                          <p:stCondLst>
                                            <p:cond delay="1808"/>
                                          </p:stCondLst>
                                        </p:cTn>
                                        <p:tgtEl>
                                          <p:spTgt spid="18"/>
                                        </p:tgtEl>
                                      </p:cBhvr>
                                      <p:to x="100000" y="95000"/>
                                    </p:animScale>
                                    <p:animScale>
                                      <p:cBhvr>
                                        <p:cTn id="46" dur="166" decel="50000">
                                          <p:stCondLst>
                                            <p:cond delay="1834"/>
                                          </p:stCondLst>
                                        </p:cTn>
                                        <p:tgtEl>
                                          <p:spTgt spid="18"/>
                                        </p:tgtEl>
                                      </p:cBhvr>
                                      <p:to x="100000" y="100000"/>
                                    </p:animScale>
                                    <p:set>
                                      <p:cBhvr>
                                        <p:cTn id="47" dur="1" fill="hold">
                                          <p:stCondLst>
                                            <p:cond delay="1999"/>
                                          </p:stCondLst>
                                        </p:cTn>
                                        <p:tgtEl>
                                          <p:spTgt spid="18"/>
                                        </p:tgtEl>
                                        <p:attrNameLst>
                                          <p:attrName>style.visibility</p:attrName>
                                        </p:attrNameLst>
                                      </p:cBhvr>
                                      <p:to>
                                        <p:strVal val="hidden"/>
                                      </p:to>
                                    </p:set>
                                  </p:childTnLst>
                                </p:cTn>
                              </p:par>
                              <p:par>
                                <p:cTn id="48" presetID="31" presetClass="exit" presetSubtype="0" fill="hold" grpId="0" nodeType="withEffect">
                                  <p:stCondLst>
                                    <p:cond delay="0"/>
                                  </p:stCondLst>
                                  <p:childTnLst>
                                    <p:anim calcmode="lin" valueType="num">
                                      <p:cBhvr>
                                        <p:cTn id="49" dur="1000"/>
                                        <p:tgtEl>
                                          <p:spTgt spid="19"/>
                                        </p:tgtEl>
                                        <p:attrNameLst>
                                          <p:attrName>ppt_w</p:attrName>
                                        </p:attrNameLst>
                                      </p:cBhvr>
                                      <p:tavLst>
                                        <p:tav tm="0">
                                          <p:val>
                                            <p:strVal val="ppt_w"/>
                                          </p:val>
                                        </p:tav>
                                        <p:tav tm="100000">
                                          <p:val>
                                            <p:fltVal val="0"/>
                                          </p:val>
                                        </p:tav>
                                      </p:tavLst>
                                    </p:anim>
                                    <p:anim calcmode="lin" valueType="num">
                                      <p:cBhvr>
                                        <p:cTn id="50" dur="1000"/>
                                        <p:tgtEl>
                                          <p:spTgt spid="19"/>
                                        </p:tgtEl>
                                        <p:attrNameLst>
                                          <p:attrName>ppt_h</p:attrName>
                                        </p:attrNameLst>
                                      </p:cBhvr>
                                      <p:tavLst>
                                        <p:tav tm="0">
                                          <p:val>
                                            <p:strVal val="ppt_h"/>
                                          </p:val>
                                        </p:tav>
                                        <p:tav tm="100000">
                                          <p:val>
                                            <p:fltVal val="0"/>
                                          </p:val>
                                        </p:tav>
                                      </p:tavLst>
                                    </p:anim>
                                    <p:anim calcmode="lin" valueType="num">
                                      <p:cBhvr>
                                        <p:cTn id="51" dur="1000"/>
                                        <p:tgtEl>
                                          <p:spTgt spid="19"/>
                                        </p:tgtEl>
                                        <p:attrNameLst>
                                          <p:attrName>style.rotation</p:attrName>
                                        </p:attrNameLst>
                                      </p:cBhvr>
                                      <p:tavLst>
                                        <p:tav tm="0">
                                          <p:val>
                                            <p:fltVal val="0"/>
                                          </p:val>
                                        </p:tav>
                                        <p:tav tm="100000">
                                          <p:val>
                                            <p:fltVal val="90"/>
                                          </p:val>
                                        </p:tav>
                                      </p:tavLst>
                                    </p:anim>
                                    <p:animEffect transition="out" filter="fade">
                                      <p:cBhvr>
                                        <p:cTn id="52" dur="1000"/>
                                        <p:tgtEl>
                                          <p:spTgt spid="19"/>
                                        </p:tgtEl>
                                      </p:cBhvr>
                                    </p:animEffect>
                                    <p:set>
                                      <p:cBhvr>
                                        <p:cTn id="53" dur="1" fill="hold">
                                          <p:stCondLst>
                                            <p:cond delay="999"/>
                                          </p:stCondLst>
                                        </p:cTn>
                                        <p:tgtEl>
                                          <p:spTgt spid="19"/>
                                        </p:tgtEl>
                                        <p:attrNameLst>
                                          <p:attrName>style.visibility</p:attrName>
                                        </p:attrNameLst>
                                      </p:cBhvr>
                                      <p:to>
                                        <p:strVal val="hidden"/>
                                      </p:to>
                                    </p:set>
                                  </p:childTnLst>
                                </p:cTn>
                              </p:par>
                              <p:par>
                                <p:cTn id="54" presetID="31" presetClass="exit" presetSubtype="0" fill="hold" grpId="0" nodeType="withEffect">
                                  <p:stCondLst>
                                    <p:cond delay="0"/>
                                  </p:stCondLst>
                                  <p:childTnLst>
                                    <p:anim calcmode="lin" valueType="num">
                                      <p:cBhvr>
                                        <p:cTn id="55" dur="1000"/>
                                        <p:tgtEl>
                                          <p:spTgt spid="20"/>
                                        </p:tgtEl>
                                        <p:attrNameLst>
                                          <p:attrName>ppt_w</p:attrName>
                                        </p:attrNameLst>
                                      </p:cBhvr>
                                      <p:tavLst>
                                        <p:tav tm="0">
                                          <p:val>
                                            <p:strVal val="ppt_w"/>
                                          </p:val>
                                        </p:tav>
                                        <p:tav tm="100000">
                                          <p:val>
                                            <p:fltVal val="0"/>
                                          </p:val>
                                        </p:tav>
                                      </p:tavLst>
                                    </p:anim>
                                    <p:anim calcmode="lin" valueType="num">
                                      <p:cBhvr>
                                        <p:cTn id="56" dur="1000"/>
                                        <p:tgtEl>
                                          <p:spTgt spid="20"/>
                                        </p:tgtEl>
                                        <p:attrNameLst>
                                          <p:attrName>ppt_h</p:attrName>
                                        </p:attrNameLst>
                                      </p:cBhvr>
                                      <p:tavLst>
                                        <p:tav tm="0">
                                          <p:val>
                                            <p:strVal val="ppt_h"/>
                                          </p:val>
                                        </p:tav>
                                        <p:tav tm="100000">
                                          <p:val>
                                            <p:fltVal val="0"/>
                                          </p:val>
                                        </p:tav>
                                      </p:tavLst>
                                    </p:anim>
                                    <p:anim calcmode="lin" valueType="num">
                                      <p:cBhvr>
                                        <p:cTn id="57" dur="1000"/>
                                        <p:tgtEl>
                                          <p:spTgt spid="20"/>
                                        </p:tgtEl>
                                        <p:attrNameLst>
                                          <p:attrName>style.rotation</p:attrName>
                                        </p:attrNameLst>
                                      </p:cBhvr>
                                      <p:tavLst>
                                        <p:tav tm="0">
                                          <p:val>
                                            <p:fltVal val="0"/>
                                          </p:val>
                                        </p:tav>
                                        <p:tav tm="100000">
                                          <p:val>
                                            <p:fltVal val="90"/>
                                          </p:val>
                                        </p:tav>
                                      </p:tavLst>
                                    </p:anim>
                                    <p:animEffect transition="out" filter="fade">
                                      <p:cBhvr>
                                        <p:cTn id="58" dur="1000"/>
                                        <p:tgtEl>
                                          <p:spTgt spid="20"/>
                                        </p:tgtEl>
                                      </p:cBhvr>
                                    </p:animEffect>
                                    <p:set>
                                      <p:cBhvr>
                                        <p:cTn id="59" dur="1" fill="hold">
                                          <p:stCondLst>
                                            <p:cond delay="9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0" nodeType="clickEffect">
                                  <p:stCondLst>
                                    <p:cond delay="0"/>
                                  </p:stCondLst>
                                  <p:childTnLst>
                                    <p:anim calcmode="lin" valueType="num">
                                      <p:cBhvr>
                                        <p:cTn id="63" dur="500"/>
                                        <p:tgtEl>
                                          <p:spTgt spid="21"/>
                                        </p:tgtEl>
                                        <p:attrNameLst>
                                          <p:attrName>ppt_w</p:attrName>
                                        </p:attrNameLst>
                                      </p:cBhvr>
                                      <p:tavLst>
                                        <p:tav tm="0">
                                          <p:val>
                                            <p:strVal val="ppt_w"/>
                                          </p:val>
                                        </p:tav>
                                        <p:tav tm="100000">
                                          <p:val>
                                            <p:fltVal val="0"/>
                                          </p:val>
                                        </p:tav>
                                      </p:tavLst>
                                    </p:anim>
                                    <p:anim calcmode="lin" valueType="num">
                                      <p:cBhvr>
                                        <p:cTn id="64" dur="500"/>
                                        <p:tgtEl>
                                          <p:spTgt spid="21"/>
                                        </p:tgtEl>
                                        <p:attrNameLst>
                                          <p:attrName>ppt_h</p:attrName>
                                        </p:attrNameLst>
                                      </p:cBhvr>
                                      <p:tavLst>
                                        <p:tav tm="0">
                                          <p:val>
                                            <p:strVal val="ppt_h"/>
                                          </p:val>
                                        </p:tav>
                                        <p:tav tm="100000">
                                          <p:val>
                                            <p:fltVal val="0"/>
                                          </p:val>
                                        </p:tav>
                                      </p:tavLst>
                                    </p:anim>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par>
                          <p:cTn id="67" fill="hold">
                            <p:stCondLst>
                              <p:cond delay="500"/>
                            </p:stCondLst>
                            <p:childTnLst>
                              <p:par>
                                <p:cTn id="68" presetID="53" presetClass="exit" presetSubtype="32" fill="hold" grpId="0" nodeType="afterEffect">
                                  <p:stCondLst>
                                    <p:cond delay="0"/>
                                  </p:stCondLst>
                                  <p:childTnLst>
                                    <p:anim calcmode="lin" valueType="num">
                                      <p:cBhvr>
                                        <p:cTn id="69" dur="500"/>
                                        <p:tgtEl>
                                          <p:spTgt spid="22"/>
                                        </p:tgtEl>
                                        <p:attrNameLst>
                                          <p:attrName>ppt_w</p:attrName>
                                        </p:attrNameLst>
                                      </p:cBhvr>
                                      <p:tavLst>
                                        <p:tav tm="0">
                                          <p:val>
                                            <p:strVal val="ppt_w"/>
                                          </p:val>
                                        </p:tav>
                                        <p:tav tm="100000">
                                          <p:val>
                                            <p:fltVal val="0"/>
                                          </p:val>
                                        </p:tav>
                                      </p:tavLst>
                                    </p:anim>
                                    <p:anim calcmode="lin" valueType="num">
                                      <p:cBhvr>
                                        <p:cTn id="70" dur="500"/>
                                        <p:tgtEl>
                                          <p:spTgt spid="22"/>
                                        </p:tgtEl>
                                        <p:attrNameLst>
                                          <p:attrName>ppt_h</p:attrName>
                                        </p:attrNameLst>
                                      </p:cBhvr>
                                      <p:tavLst>
                                        <p:tav tm="0">
                                          <p:val>
                                            <p:strVal val="ppt_h"/>
                                          </p:val>
                                        </p:tav>
                                        <p:tav tm="100000">
                                          <p:val>
                                            <p:fltVal val="0"/>
                                          </p:val>
                                        </p:tav>
                                      </p:tavLst>
                                    </p:anim>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grpId="0" nodeType="clickEffect">
                                  <p:stCondLst>
                                    <p:cond delay="0"/>
                                  </p:stCondLst>
                                  <p:childTnLst>
                                    <p:animEffect transition="out" filter="randombar(horizontal)">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xit" presetSubtype="0" fill="hold" grpId="0" nodeType="clickEffect">
                                  <p:stCondLst>
                                    <p:cond delay="0"/>
                                  </p:stCondLst>
                                  <p:childTnLst>
                                    <p:animEffect transition="out" filter="wipe(down)">
                                      <p:cBhvr>
                                        <p:cTn id="81" dur="180" accel="50000">
                                          <p:stCondLst>
                                            <p:cond delay="1820"/>
                                          </p:stCondLst>
                                        </p:cTn>
                                        <p:tgtEl>
                                          <p:spTgt spid="26"/>
                                        </p:tgtEl>
                                      </p:cBhvr>
                                    </p:animEffect>
                                    <p:anim calcmode="lin" valueType="num">
                                      <p:cBhvr>
                                        <p:cTn id="82" dur="1822" tmFilter="0,0; 0.14,0.31; 0.43,0.73; 0.71,0.91; 1.0,1.0">
                                          <p:stCondLst>
                                            <p:cond delay="0"/>
                                          </p:stCondLst>
                                        </p:cTn>
                                        <p:tgtEl>
                                          <p:spTgt spid="26"/>
                                        </p:tgtEl>
                                        <p:attrNameLst>
                                          <p:attrName>ppt_x</p:attrName>
                                        </p:attrNameLst>
                                      </p:cBhvr>
                                      <p:tavLst>
                                        <p:tav tm="0">
                                          <p:val>
                                            <p:strVal val="ppt_x"/>
                                          </p:val>
                                        </p:tav>
                                        <p:tav tm="100000">
                                          <p:val>
                                            <p:strVal val="#ppt_x+0.25"/>
                                          </p:val>
                                        </p:tav>
                                      </p:tavLst>
                                    </p:anim>
                                    <p:anim calcmode="lin" valueType="num">
                                      <p:cBhvr>
                                        <p:cTn id="83" dur="178">
                                          <p:stCondLst>
                                            <p:cond delay="1822"/>
                                          </p:stCondLst>
                                        </p:cTn>
                                        <p:tgtEl>
                                          <p:spTgt spid="26"/>
                                        </p:tgtEl>
                                        <p:attrNameLst>
                                          <p:attrName>ppt_x</p:attrName>
                                        </p:attrNameLst>
                                      </p:cBhvr>
                                      <p:tavLst>
                                        <p:tav tm="0">
                                          <p:val>
                                            <p:strVal val="ppt_x"/>
                                          </p:val>
                                        </p:tav>
                                        <p:tav tm="100000">
                                          <p:val>
                                            <p:strVal val="ppt_x"/>
                                          </p:val>
                                        </p:tav>
                                      </p:tavLst>
                                    </p:anim>
                                    <p:anim calcmode="lin" valueType="num">
                                      <p:cBhvr>
                                        <p:cTn id="84" dur="664" tmFilter="0.0,0.0;0.25,0.07;0.50,0.2;0.75,0.467;1.0,1.0">
                                          <p:stCondLst>
                                            <p:cond delay="0"/>
                                          </p:stCondLst>
                                        </p:cTn>
                                        <p:tgtEl>
                                          <p:spTgt spid="2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5" dur="664" tmFilter="0, 0; 0.125,0.2665; 0.25,0.4; 0.375,0.465; 0.5,0.5;  0.625,0.535; 0.75,0.6; 0.875,0.7335; 1,1">
                                          <p:stCondLst>
                                            <p:cond delay="664"/>
                                          </p:stCondLst>
                                        </p:cTn>
                                        <p:tgtEl>
                                          <p:spTgt spid="2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6" dur="332" tmFilter="0, 0; 0.125,0.2665; 0.25,0.4; 0.375,0.465; 0.5,0.5;  0.625,0.535; 0.75,0.6; 0.875,0.7335; 1,1">
                                          <p:stCondLst>
                                            <p:cond delay="1324"/>
                                          </p:stCondLst>
                                        </p:cTn>
                                        <p:tgtEl>
                                          <p:spTgt spid="2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7" dur="164" tmFilter="0, 0; 0.125,0.2665; 0.25,0.4; 0.375,0.465; 0.5,0.5;  0.625,0.535; 0.75,0.6; 0.875,0.7335; 1,1">
                                          <p:stCondLst>
                                            <p:cond delay="1656"/>
                                          </p:stCondLst>
                                        </p:cTn>
                                        <p:tgtEl>
                                          <p:spTgt spid="2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8" dur="180" accel="50000">
                                          <p:stCondLst>
                                            <p:cond delay="1820"/>
                                          </p:stCondLst>
                                        </p:cTn>
                                        <p:tgtEl>
                                          <p:spTgt spid="26"/>
                                        </p:tgtEl>
                                        <p:attrNameLst>
                                          <p:attrName>ppt_y</p:attrName>
                                        </p:attrNameLst>
                                      </p:cBhvr>
                                      <p:tavLst>
                                        <p:tav tm="0">
                                          <p:val>
                                            <p:strVal val="ppt_y"/>
                                          </p:val>
                                        </p:tav>
                                        <p:tav tm="100000">
                                          <p:val>
                                            <p:strVal val="ppt_y+ppt_h"/>
                                          </p:val>
                                        </p:tav>
                                      </p:tavLst>
                                    </p:anim>
                                    <p:animScale>
                                      <p:cBhvr>
                                        <p:cTn id="89" dur="26">
                                          <p:stCondLst>
                                            <p:cond delay="620"/>
                                          </p:stCondLst>
                                        </p:cTn>
                                        <p:tgtEl>
                                          <p:spTgt spid="26"/>
                                        </p:tgtEl>
                                      </p:cBhvr>
                                      <p:to x="100000" y="60000"/>
                                    </p:animScale>
                                    <p:animScale>
                                      <p:cBhvr>
                                        <p:cTn id="90" dur="166" decel="50000">
                                          <p:stCondLst>
                                            <p:cond delay="646"/>
                                          </p:stCondLst>
                                        </p:cTn>
                                        <p:tgtEl>
                                          <p:spTgt spid="26"/>
                                        </p:tgtEl>
                                      </p:cBhvr>
                                      <p:to x="100000" y="100000"/>
                                    </p:animScale>
                                    <p:animScale>
                                      <p:cBhvr>
                                        <p:cTn id="91" dur="26">
                                          <p:stCondLst>
                                            <p:cond delay="1312"/>
                                          </p:stCondLst>
                                        </p:cTn>
                                        <p:tgtEl>
                                          <p:spTgt spid="26"/>
                                        </p:tgtEl>
                                      </p:cBhvr>
                                      <p:to x="100000" y="80000"/>
                                    </p:animScale>
                                    <p:animScale>
                                      <p:cBhvr>
                                        <p:cTn id="92" dur="166" decel="50000">
                                          <p:stCondLst>
                                            <p:cond delay="1338"/>
                                          </p:stCondLst>
                                        </p:cTn>
                                        <p:tgtEl>
                                          <p:spTgt spid="26"/>
                                        </p:tgtEl>
                                      </p:cBhvr>
                                      <p:to x="100000" y="100000"/>
                                    </p:animScale>
                                    <p:animScale>
                                      <p:cBhvr>
                                        <p:cTn id="93" dur="26">
                                          <p:stCondLst>
                                            <p:cond delay="1642"/>
                                          </p:stCondLst>
                                        </p:cTn>
                                        <p:tgtEl>
                                          <p:spTgt spid="26"/>
                                        </p:tgtEl>
                                      </p:cBhvr>
                                      <p:to x="100000" y="90000"/>
                                    </p:animScale>
                                    <p:animScale>
                                      <p:cBhvr>
                                        <p:cTn id="94" dur="166" decel="50000">
                                          <p:stCondLst>
                                            <p:cond delay="1668"/>
                                          </p:stCondLst>
                                        </p:cTn>
                                        <p:tgtEl>
                                          <p:spTgt spid="26"/>
                                        </p:tgtEl>
                                      </p:cBhvr>
                                      <p:to x="100000" y="100000"/>
                                    </p:animScale>
                                    <p:animScale>
                                      <p:cBhvr>
                                        <p:cTn id="95" dur="26">
                                          <p:stCondLst>
                                            <p:cond delay="1808"/>
                                          </p:stCondLst>
                                        </p:cTn>
                                        <p:tgtEl>
                                          <p:spTgt spid="26"/>
                                        </p:tgtEl>
                                      </p:cBhvr>
                                      <p:to x="100000" y="95000"/>
                                    </p:animScale>
                                    <p:animScale>
                                      <p:cBhvr>
                                        <p:cTn id="96" dur="166" decel="50000">
                                          <p:stCondLst>
                                            <p:cond delay="1834"/>
                                          </p:stCondLst>
                                        </p:cTn>
                                        <p:tgtEl>
                                          <p:spTgt spid="26"/>
                                        </p:tgtEl>
                                      </p:cBhvr>
                                      <p:to x="100000" y="100000"/>
                                    </p:animScale>
                                    <p:set>
                                      <p:cBhvr>
                                        <p:cTn id="97"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pic>
        <p:nvPicPr>
          <p:cNvPr id="5" name="Content Placeholder 4" descr="A screenshot of a cell phone&#10;&#10;Description generated with very high confidence">
            <a:extLst>
              <a:ext uri="{FF2B5EF4-FFF2-40B4-BE49-F238E27FC236}">
                <a16:creationId xmlns:a16="http://schemas.microsoft.com/office/drawing/2014/main" xmlns="" id="{7042EE7B-2B35-403B-B5D4-7629BF6177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86" r="8881"/>
          <a:stretch/>
        </p:blipFill>
        <p:spPr>
          <a:xfrm>
            <a:off x="-2083548" y="-838200"/>
            <a:ext cx="13284948" cy="8136904"/>
          </a:xfrm>
          <a:prstGeom prst="rect">
            <a:avLst/>
          </a:prstGeom>
        </p:spPr>
      </p:pic>
    </p:spTree>
    <p:extLst>
      <p:ext uri="{BB962C8B-B14F-4D97-AF65-F5344CB8AC3E}">
        <p14:creationId xmlns:p14="http://schemas.microsoft.com/office/powerpoint/2010/main" val="250942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58694"/>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228600"/>
            <a:ext cx="6329746" cy="584775"/>
          </a:xfrm>
          <a:prstGeom prst="rect">
            <a:avLst/>
          </a:prstGeom>
        </p:spPr>
        <p:txBody>
          <a:bodyPr wrap="none">
            <a:spAutoFit/>
          </a:bodyPr>
          <a:lstStyle/>
          <a:p>
            <a:r>
              <a:rPr lang="en-US" sz="3200" dirty="0"/>
              <a:t>Sample </a:t>
            </a:r>
            <a:r>
              <a:rPr lang="en-US" sz="3200" dirty="0" smtClean="0"/>
              <a:t>1: </a:t>
            </a:r>
            <a:r>
              <a:rPr lang="en-US" sz="3200" b="1" dirty="0" smtClean="0"/>
              <a:t>Make your own collection</a:t>
            </a:r>
            <a:endParaRPr lang="en-US" sz="3200" b="1" dirty="0"/>
          </a:p>
        </p:txBody>
      </p:sp>
    </p:spTree>
    <p:extLst>
      <p:ext uri="{BB962C8B-B14F-4D97-AF65-F5344CB8AC3E}">
        <p14:creationId xmlns:p14="http://schemas.microsoft.com/office/powerpoint/2010/main" val="1290514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89" y="923316"/>
            <a:ext cx="7608111" cy="570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101025"/>
            <a:ext cx="7457619" cy="584775"/>
          </a:xfrm>
          <a:prstGeom prst="rect">
            <a:avLst/>
          </a:prstGeom>
        </p:spPr>
        <p:txBody>
          <a:bodyPr wrap="none">
            <a:spAutoFit/>
          </a:bodyPr>
          <a:lstStyle/>
          <a:p>
            <a:r>
              <a:rPr lang="en-US" sz="3200" dirty="0"/>
              <a:t>Sample </a:t>
            </a:r>
            <a:r>
              <a:rPr lang="en-US" sz="3200" dirty="0" smtClean="0"/>
              <a:t>2:</a:t>
            </a:r>
            <a:r>
              <a:rPr lang="en-US" sz="3200" b="1" dirty="0" smtClean="0"/>
              <a:t> Write a post card to your friends</a:t>
            </a:r>
            <a:endParaRPr lang="en-US" sz="3200" b="1" dirty="0"/>
          </a:p>
        </p:txBody>
      </p:sp>
    </p:spTree>
    <p:extLst>
      <p:ext uri="{BB962C8B-B14F-4D97-AF65-F5344CB8AC3E}">
        <p14:creationId xmlns:p14="http://schemas.microsoft.com/office/powerpoint/2010/main" val="729393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533400"/>
            <a:ext cx="5791200" cy="5791200"/>
          </a:xfrm>
          <a:prstGeom prst="rect">
            <a:avLst/>
          </a:prstGeom>
        </p:spPr>
      </p:pic>
      <p:sp>
        <p:nvSpPr>
          <p:cNvPr id="3" name="Rectangle 2"/>
          <p:cNvSpPr/>
          <p:nvPr/>
        </p:nvSpPr>
        <p:spPr>
          <a:xfrm>
            <a:off x="1905000" y="3352800"/>
            <a:ext cx="51054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09800" y="3352800"/>
            <a:ext cx="4538422" cy="1938992"/>
          </a:xfrm>
          <a:prstGeom prst="rect">
            <a:avLst/>
          </a:prstGeom>
        </p:spPr>
        <p:txBody>
          <a:bodyPr wrap="none">
            <a:spAutoFit/>
          </a:bodyPr>
          <a:lstStyle/>
          <a:p>
            <a:pPr algn="ctr"/>
            <a:r>
              <a:rPr lang="en-US" sz="6000" b="1" i="1" dirty="0">
                <a:solidFill>
                  <a:srgbClr val="FF0000"/>
                </a:solidFill>
              </a:rPr>
              <a:t>3.7. Test </a:t>
            </a:r>
            <a:endParaRPr lang="en-US" sz="6000" b="1" i="1" dirty="0" smtClean="0">
              <a:solidFill>
                <a:srgbClr val="FF0000"/>
              </a:solidFill>
            </a:endParaRPr>
          </a:p>
          <a:p>
            <a:pPr algn="ctr"/>
            <a:r>
              <a:rPr lang="en-US" sz="6000" b="1" i="1" dirty="0" smtClean="0">
                <a:solidFill>
                  <a:srgbClr val="FF0000"/>
                </a:solidFill>
              </a:rPr>
              <a:t>(</a:t>
            </a:r>
            <a:r>
              <a:rPr lang="en-US" sz="6000" b="1" i="1" dirty="0" err="1">
                <a:solidFill>
                  <a:srgbClr val="FF0000"/>
                </a:solidFill>
              </a:rPr>
              <a:t>Bài</a:t>
            </a:r>
            <a:r>
              <a:rPr lang="en-US" sz="6000" b="1" i="1" dirty="0">
                <a:solidFill>
                  <a:srgbClr val="FF0000"/>
                </a:solidFill>
              </a:rPr>
              <a:t> </a:t>
            </a:r>
            <a:r>
              <a:rPr lang="en-US" sz="6000" b="1" i="1" dirty="0" err="1">
                <a:solidFill>
                  <a:srgbClr val="FF0000"/>
                </a:solidFill>
              </a:rPr>
              <a:t>kiểm</a:t>
            </a:r>
            <a:r>
              <a:rPr lang="en-US" sz="6000" b="1" i="1" dirty="0">
                <a:solidFill>
                  <a:srgbClr val="FF0000"/>
                </a:solidFill>
              </a:rPr>
              <a:t> </a:t>
            </a:r>
            <a:r>
              <a:rPr lang="en-US" sz="6000" b="1" i="1" dirty="0" err="1">
                <a:solidFill>
                  <a:srgbClr val="FF0000"/>
                </a:solidFill>
              </a:rPr>
              <a:t>tra</a:t>
            </a:r>
            <a:r>
              <a:rPr lang="en-US" sz="6000" b="1" i="1" dirty="0">
                <a:solidFill>
                  <a:srgbClr val="FF0000"/>
                </a:solidFill>
              </a:rPr>
              <a:t>)</a:t>
            </a:r>
            <a:endParaRPr lang="en-SG" sz="6000" b="1" dirty="0">
              <a:solidFill>
                <a:srgbClr val="FF0000"/>
              </a:solidFill>
            </a:endParaRPr>
          </a:p>
        </p:txBody>
      </p:sp>
    </p:spTree>
    <p:extLst>
      <p:ext uri="{BB962C8B-B14F-4D97-AF65-F5344CB8AC3E}">
        <p14:creationId xmlns:p14="http://schemas.microsoft.com/office/powerpoint/2010/main" val="3836167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28600"/>
            <a:ext cx="3962400" cy="2971800"/>
          </a:xfrm>
          <a:prstGeom prst="rect">
            <a:avLst/>
          </a:prstGeom>
        </p:spPr>
      </p:pic>
      <p:pic>
        <p:nvPicPr>
          <p:cNvPr id="3" name="Picture 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2561" y="252919"/>
            <a:ext cx="4202839" cy="2619375"/>
          </a:xfrm>
          <a:prstGeom prst="rect">
            <a:avLst/>
          </a:prstGeom>
        </p:spPr>
      </p:pic>
      <p:pic>
        <p:nvPicPr>
          <p:cNvPr id="4" name="Picture 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0" y="3429000"/>
            <a:ext cx="2483602" cy="3124200"/>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0" y="3334426"/>
            <a:ext cx="2286000" cy="3175000"/>
          </a:xfrm>
          <a:prstGeom prst="rect">
            <a:avLst/>
          </a:prstGeom>
        </p:spPr>
      </p:pic>
      <p:sp>
        <p:nvSpPr>
          <p:cNvPr id="6" name="Action Button: Forward or Next 5">
            <a:hlinkClick r:id="rId11" action="ppaction://hlinksldjump" highlightClick="1"/>
          </p:cNvPr>
          <p:cNvSpPr/>
          <p:nvPr/>
        </p:nvSpPr>
        <p:spPr>
          <a:xfrm>
            <a:off x="8534400" y="6324600"/>
            <a:ext cx="381000" cy="381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4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21" presetClass="exit" presetSubtype="1" fill="hold" nodeType="clickEffect">
                                  <p:stCondLst>
                                    <p:cond delay="0"/>
                                  </p:stCondLst>
                                  <p:childTnLst>
                                    <p:animEffect transition="out" filter="wheel(1)">
                                      <p:cBhvr>
                                        <p:cTn id="32" dur="2000"/>
                                        <p:tgtEl>
                                          <p:spTgt spid="2"/>
                                        </p:tgtEl>
                                      </p:cBhvr>
                                    </p:animEffect>
                                    <p:set>
                                      <p:cBhvr>
                                        <p:cTn id="33"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3"/>
                                        </p:tgtEl>
                                        <p:attrNameLst>
                                          <p:attrName>ppt_w</p:attrName>
                                        </p:attrNameLst>
                                      </p:cBhvr>
                                      <p:tavLst>
                                        <p:tav tm="0">
                                          <p:val>
                                            <p:strVal val="ppt_w"/>
                                          </p:val>
                                        </p:tav>
                                        <p:tav tm="100000">
                                          <p:val>
                                            <p:fltVal val="0"/>
                                          </p:val>
                                        </p:tav>
                                      </p:tavLst>
                                    </p:anim>
                                    <p:anim calcmode="lin" valueType="num">
                                      <p:cBhvr>
                                        <p:cTn id="39" dur="1000"/>
                                        <p:tgtEl>
                                          <p:spTgt spid="3"/>
                                        </p:tgtEl>
                                        <p:attrNameLst>
                                          <p:attrName>ppt_h</p:attrName>
                                        </p:attrNameLst>
                                      </p:cBhvr>
                                      <p:tavLst>
                                        <p:tav tm="0">
                                          <p:val>
                                            <p:strVal val="ppt_h"/>
                                          </p:val>
                                        </p:tav>
                                        <p:tav tm="100000">
                                          <p:val>
                                            <p:fltVal val="0"/>
                                          </p:val>
                                        </p:tav>
                                      </p:tavLst>
                                    </p:anim>
                                    <p:anim calcmode="lin" valueType="num">
                                      <p:cBhvr>
                                        <p:cTn id="40" dur="1000"/>
                                        <p:tgtEl>
                                          <p:spTgt spid="3"/>
                                        </p:tgtEl>
                                        <p:attrNameLst>
                                          <p:attrName>style.rotation</p:attrName>
                                        </p:attrNameLst>
                                      </p:cBhvr>
                                      <p:tavLst>
                                        <p:tav tm="0">
                                          <p:val>
                                            <p:fltVal val="0"/>
                                          </p:val>
                                        </p:tav>
                                        <p:tav tm="100000">
                                          <p:val>
                                            <p:fltVal val="90"/>
                                          </p:val>
                                        </p:tav>
                                      </p:tavLst>
                                    </p:anim>
                                    <p:animEffect transition="out" filter="fade">
                                      <p:cBhvr>
                                        <p:cTn id="41" dur="1000"/>
                                        <p:tgtEl>
                                          <p:spTgt spid="3"/>
                                        </p:tgtEl>
                                      </p:cBhvr>
                                    </p:animEffect>
                                    <p:set>
                                      <p:cBhvr>
                                        <p:cTn id="42"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45" presetClass="exit" presetSubtype="0" fill="hold" nodeType="clickEffect">
                                  <p:stCondLst>
                                    <p:cond delay="0"/>
                                  </p:stCondLst>
                                  <p:childTnLst>
                                    <p:animEffect transition="out" filter="fade">
                                      <p:cBhvr>
                                        <p:cTn id="47" dur="2000"/>
                                        <p:tgtEl>
                                          <p:spTgt spid="4"/>
                                        </p:tgtEl>
                                      </p:cBhvr>
                                    </p:animEffect>
                                    <p:anim calcmode="lin" valueType="num">
                                      <p:cBhvr>
                                        <p:cTn id="48"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9" dur="2000"/>
                                        <p:tgtEl>
                                          <p:spTgt spid="4"/>
                                        </p:tgtEl>
                                        <p:attrNameLst>
                                          <p:attrName>ppt_h</p:attrName>
                                        </p:attrNameLst>
                                      </p:cBhvr>
                                      <p:tavLst>
                                        <p:tav tm="0">
                                          <p:val>
                                            <p:strVal val="ppt_h"/>
                                          </p:val>
                                        </p:tav>
                                        <p:tav tm="100000">
                                          <p:val>
                                            <p:strVal val="ppt_h"/>
                                          </p:val>
                                        </p:tav>
                                      </p:tavLst>
                                    </p:anim>
                                    <p:set>
                                      <p:cBhvr>
                                        <p:cTn id="50"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26" presetClass="exit" presetSubtype="0" fill="hold" nodeType="clickEffect">
                                  <p:stCondLst>
                                    <p:cond delay="0"/>
                                  </p:stCondLst>
                                  <p:childTnLst>
                                    <p:animEffect transition="out" filter="wipe(down)">
                                      <p:cBhvr>
                                        <p:cTn id="55" dur="180" accel="50000">
                                          <p:stCondLst>
                                            <p:cond delay="1820"/>
                                          </p:stCondLst>
                                        </p:cTn>
                                        <p:tgtEl>
                                          <p:spTgt spid="5"/>
                                        </p:tgtEl>
                                      </p:cBhvr>
                                    </p:animEffect>
                                    <p:anim calcmode="lin" valueType="num">
                                      <p:cBhvr>
                                        <p:cTn id="56"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57"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58"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9"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0"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1"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2"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63" dur="26">
                                          <p:stCondLst>
                                            <p:cond delay="620"/>
                                          </p:stCondLst>
                                        </p:cTn>
                                        <p:tgtEl>
                                          <p:spTgt spid="5"/>
                                        </p:tgtEl>
                                      </p:cBhvr>
                                      <p:to x="100000" y="60000"/>
                                    </p:animScale>
                                    <p:animScale>
                                      <p:cBhvr>
                                        <p:cTn id="64" dur="166" decel="50000">
                                          <p:stCondLst>
                                            <p:cond delay="646"/>
                                          </p:stCondLst>
                                        </p:cTn>
                                        <p:tgtEl>
                                          <p:spTgt spid="5"/>
                                        </p:tgtEl>
                                      </p:cBhvr>
                                      <p:to x="100000" y="100000"/>
                                    </p:animScale>
                                    <p:animScale>
                                      <p:cBhvr>
                                        <p:cTn id="65" dur="26">
                                          <p:stCondLst>
                                            <p:cond delay="1312"/>
                                          </p:stCondLst>
                                        </p:cTn>
                                        <p:tgtEl>
                                          <p:spTgt spid="5"/>
                                        </p:tgtEl>
                                      </p:cBhvr>
                                      <p:to x="100000" y="80000"/>
                                    </p:animScale>
                                    <p:animScale>
                                      <p:cBhvr>
                                        <p:cTn id="66" dur="166" decel="50000">
                                          <p:stCondLst>
                                            <p:cond delay="1338"/>
                                          </p:stCondLst>
                                        </p:cTn>
                                        <p:tgtEl>
                                          <p:spTgt spid="5"/>
                                        </p:tgtEl>
                                      </p:cBhvr>
                                      <p:to x="100000" y="100000"/>
                                    </p:animScale>
                                    <p:animScale>
                                      <p:cBhvr>
                                        <p:cTn id="67" dur="26">
                                          <p:stCondLst>
                                            <p:cond delay="1642"/>
                                          </p:stCondLst>
                                        </p:cTn>
                                        <p:tgtEl>
                                          <p:spTgt spid="5"/>
                                        </p:tgtEl>
                                      </p:cBhvr>
                                      <p:to x="100000" y="90000"/>
                                    </p:animScale>
                                    <p:animScale>
                                      <p:cBhvr>
                                        <p:cTn id="68" dur="166" decel="50000">
                                          <p:stCondLst>
                                            <p:cond delay="1668"/>
                                          </p:stCondLst>
                                        </p:cTn>
                                        <p:tgtEl>
                                          <p:spTgt spid="5"/>
                                        </p:tgtEl>
                                      </p:cBhvr>
                                      <p:to x="100000" y="100000"/>
                                    </p:animScale>
                                    <p:animScale>
                                      <p:cBhvr>
                                        <p:cTn id="69" dur="26">
                                          <p:stCondLst>
                                            <p:cond delay="1808"/>
                                          </p:stCondLst>
                                        </p:cTn>
                                        <p:tgtEl>
                                          <p:spTgt spid="5"/>
                                        </p:tgtEl>
                                      </p:cBhvr>
                                      <p:to x="100000" y="95000"/>
                                    </p:animScale>
                                    <p:animScale>
                                      <p:cBhvr>
                                        <p:cTn id="70" dur="166" decel="50000">
                                          <p:stCondLst>
                                            <p:cond delay="1834"/>
                                          </p:stCondLst>
                                        </p:cTn>
                                        <p:tgtEl>
                                          <p:spTgt spid="5"/>
                                        </p:tgtEl>
                                      </p:cBhvr>
                                      <p:to x="100000" y="100000"/>
                                    </p:animScale>
                                    <p:set>
                                      <p:cBhvr>
                                        <p:cTn id="71"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3" name="Content Placeholder 2">
            <a:extLst>
              <a:ext uri="{FF2B5EF4-FFF2-40B4-BE49-F238E27FC236}">
                <a16:creationId xmlns:a16="http://schemas.microsoft.com/office/drawing/2014/main" xmlns="" id="{62A39787-7A4E-4A7A-BCBA-74AD6712FE3C}"/>
              </a:ext>
            </a:extLst>
          </p:cNvPr>
          <p:cNvSpPr txBox="1">
            <a:spLocks/>
          </p:cNvSpPr>
          <p:nvPr/>
        </p:nvSpPr>
        <p:spPr>
          <a:xfrm>
            <a:off x="609600" y="1209711"/>
            <a:ext cx="7633742" cy="5114889"/>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err="1" smtClean="0"/>
              <a:t>Bài</a:t>
            </a:r>
            <a:r>
              <a:rPr lang="en-US" dirty="0" smtClean="0"/>
              <a:t> </a:t>
            </a:r>
            <a:r>
              <a:rPr lang="en-US" b="1" dirty="0" err="1" smtClean="0"/>
              <a:t>kiểm</a:t>
            </a:r>
            <a:r>
              <a:rPr lang="en-US" b="1" dirty="0" smtClean="0"/>
              <a:t> </a:t>
            </a:r>
            <a:r>
              <a:rPr lang="en-US" b="1" dirty="0" err="1" smtClean="0"/>
              <a:t>tra</a:t>
            </a:r>
            <a:r>
              <a:rPr lang="en-US" b="1" dirty="0" smtClean="0"/>
              <a:t> </a:t>
            </a:r>
            <a:r>
              <a:rPr lang="en-US" b="1" dirty="0" err="1" smtClean="0"/>
              <a:t>ngắn</a:t>
            </a:r>
            <a:r>
              <a:rPr lang="en-US" b="1" dirty="0" smtClean="0"/>
              <a:t> </a:t>
            </a:r>
            <a:r>
              <a:rPr lang="en-US" dirty="0" smtClean="0"/>
              <a:t>(</a:t>
            </a:r>
            <a:r>
              <a:rPr lang="en-US" dirty="0" err="1" smtClean="0"/>
              <a:t>từ</a:t>
            </a:r>
            <a:r>
              <a:rPr lang="en-US" dirty="0" smtClean="0"/>
              <a:t> 5-15 </a:t>
            </a:r>
            <a:r>
              <a:rPr lang="en-US" dirty="0" err="1" smtClean="0"/>
              <a:t>phút</a:t>
            </a:r>
            <a:r>
              <a:rPr lang="en-US" dirty="0" smtClean="0"/>
              <a:t>) </a:t>
            </a:r>
            <a:r>
              <a:rPr lang="en-US" dirty="0" err="1" smtClean="0"/>
              <a:t>có</a:t>
            </a:r>
            <a:r>
              <a:rPr lang="en-US" dirty="0" smtClean="0"/>
              <a:t> </a:t>
            </a:r>
            <a:r>
              <a:rPr lang="en-US" dirty="0" err="1" smtClean="0"/>
              <a:t>thể</a:t>
            </a:r>
            <a:r>
              <a:rPr lang="en-US" dirty="0" smtClean="0"/>
              <a:t> </a:t>
            </a:r>
            <a:r>
              <a:rPr lang="en-US" dirty="0" err="1" smtClean="0"/>
              <a:t>dùng</a:t>
            </a:r>
            <a:r>
              <a:rPr lang="en-US" dirty="0" smtClean="0"/>
              <a:t> </a:t>
            </a:r>
            <a:r>
              <a:rPr lang="en-US" dirty="0" err="1" smtClean="0"/>
              <a:t>để</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nhanh</a:t>
            </a:r>
            <a:r>
              <a:rPr lang="en-US" dirty="0" smtClean="0"/>
              <a:t> </a:t>
            </a:r>
            <a:r>
              <a:rPr lang="en-US" dirty="0" err="1" smtClean="0"/>
              <a:t>học</a:t>
            </a:r>
            <a:r>
              <a:rPr lang="en-US" dirty="0" smtClean="0"/>
              <a:t> </a:t>
            </a:r>
            <a:r>
              <a:rPr lang="en-US" dirty="0" err="1" smtClean="0"/>
              <a:t>sinh</a:t>
            </a:r>
            <a:r>
              <a:rPr lang="en-US" dirty="0" smtClean="0"/>
              <a:t>;</a:t>
            </a:r>
            <a:endParaRPr lang="en-SG" dirty="0" smtClean="0"/>
          </a:p>
          <a:p>
            <a:pPr algn="just"/>
            <a:r>
              <a:rPr lang="en-US" dirty="0" err="1" smtClean="0"/>
              <a:t>Cần</a:t>
            </a:r>
            <a:r>
              <a:rPr lang="en-US" dirty="0" smtClean="0"/>
              <a:t> </a:t>
            </a:r>
            <a:r>
              <a:rPr lang="en-US" dirty="0" err="1" smtClean="0"/>
              <a:t>lưu</a:t>
            </a:r>
            <a:r>
              <a:rPr lang="en-US" dirty="0" smtClean="0"/>
              <a:t> ý </a:t>
            </a:r>
            <a:r>
              <a:rPr lang="en-US" dirty="0" err="1" smtClean="0"/>
              <a:t>cân</a:t>
            </a:r>
            <a:r>
              <a:rPr lang="en-US" dirty="0" smtClean="0"/>
              <a:t> </a:t>
            </a:r>
            <a:r>
              <a:rPr lang="en-US" dirty="0" err="1" smtClean="0"/>
              <a:t>bằng</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nội</a:t>
            </a:r>
            <a:r>
              <a:rPr lang="en-US" dirty="0" smtClean="0"/>
              <a:t> dung / </a:t>
            </a:r>
            <a:r>
              <a:rPr lang="en-US" dirty="0" err="1" smtClean="0"/>
              <a:t>nhiệm</a:t>
            </a:r>
            <a:r>
              <a:rPr lang="en-US" dirty="0" smtClean="0"/>
              <a:t> </a:t>
            </a:r>
            <a:r>
              <a:rPr lang="en-US" dirty="0" err="1" smtClean="0"/>
              <a:t>vụ</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trí</a:t>
            </a:r>
            <a:r>
              <a:rPr lang="en-US" dirty="0" smtClean="0"/>
              <a:t> </a:t>
            </a:r>
            <a:r>
              <a:rPr lang="en-US" dirty="0" err="1" smtClean="0"/>
              <a:t>nhớ</a:t>
            </a:r>
            <a:r>
              <a:rPr lang="en-US" dirty="0" smtClean="0"/>
              <a:t> (</a:t>
            </a:r>
            <a:r>
              <a:rPr lang="en-US" dirty="0" err="1" smtClean="0"/>
              <a:t>ví</a:t>
            </a:r>
            <a:r>
              <a:rPr lang="en-US" dirty="0" smtClean="0"/>
              <a:t> </a:t>
            </a:r>
            <a:r>
              <a:rPr lang="en-US" dirty="0" err="1" smtClean="0"/>
              <a:t>dụ</a:t>
            </a:r>
            <a:r>
              <a:rPr lang="en-US" dirty="0" smtClean="0"/>
              <a:t> </a:t>
            </a:r>
            <a:r>
              <a:rPr lang="en-US" dirty="0" err="1" smtClean="0"/>
              <a:t>về</a:t>
            </a:r>
            <a:r>
              <a:rPr lang="en-US" dirty="0" smtClean="0"/>
              <a:t> </a:t>
            </a:r>
            <a:r>
              <a:rPr lang="en-US" dirty="0" err="1" smtClean="0"/>
              <a:t>từ</a:t>
            </a:r>
            <a:r>
              <a:rPr lang="en-US" dirty="0" smtClean="0"/>
              <a:t> </a:t>
            </a:r>
            <a:r>
              <a:rPr lang="en-US" dirty="0" err="1" smtClean="0"/>
              <a:t>vựng</a:t>
            </a:r>
            <a:r>
              <a:rPr lang="en-US" dirty="0" smtClean="0"/>
              <a:t>, </a:t>
            </a:r>
            <a:r>
              <a:rPr lang="en-US" dirty="0" err="1" smtClean="0"/>
              <a:t>phát</a:t>
            </a:r>
            <a:r>
              <a:rPr lang="en-US" dirty="0" smtClean="0"/>
              <a:t> </a:t>
            </a:r>
            <a:r>
              <a:rPr lang="en-US" dirty="0" err="1" smtClean="0"/>
              <a:t>âm</a:t>
            </a:r>
            <a:r>
              <a:rPr lang="en-US" dirty="0" smtClean="0"/>
              <a:t>, </a:t>
            </a:r>
            <a:r>
              <a:rPr lang="en-US" dirty="0" err="1" smtClean="0"/>
              <a:t>nghĩa</a:t>
            </a:r>
            <a:r>
              <a:rPr lang="en-US" dirty="0" smtClean="0"/>
              <a:t>, </a:t>
            </a:r>
            <a:r>
              <a:rPr lang="en-US" dirty="0" err="1" smtClean="0"/>
              <a:t>cấu</a:t>
            </a:r>
            <a:r>
              <a:rPr lang="en-US" dirty="0" smtClean="0"/>
              <a:t> </a:t>
            </a:r>
            <a:r>
              <a:rPr lang="en-US" dirty="0" err="1" smtClean="0"/>
              <a:t>trúc</a:t>
            </a:r>
            <a:r>
              <a:rPr lang="en-US" dirty="0" smtClean="0"/>
              <a:t> </a:t>
            </a:r>
            <a:r>
              <a:rPr lang="en-US" dirty="0" err="1" smtClean="0"/>
              <a:t>ngữ</a:t>
            </a:r>
            <a:r>
              <a:rPr lang="en-US" dirty="0" smtClean="0"/>
              <a:t> </a:t>
            </a:r>
            <a:r>
              <a:rPr lang="en-US" dirty="0" err="1" smtClean="0"/>
              <a:t>pháp</a:t>
            </a:r>
            <a:r>
              <a:rPr lang="en-US" dirty="0" smtClean="0"/>
              <a:t>) </a:t>
            </a:r>
            <a:r>
              <a:rPr lang="en-US" dirty="0" err="1" smtClean="0"/>
              <a:t>và</a:t>
            </a:r>
            <a:r>
              <a:rPr lang="en-US" dirty="0" smtClean="0"/>
              <a:t> </a:t>
            </a:r>
            <a:r>
              <a:rPr lang="en-US" dirty="0" err="1" smtClean="0"/>
              <a:t>nội</a:t>
            </a:r>
            <a:r>
              <a:rPr lang="en-US" dirty="0" smtClean="0"/>
              <a:t> dung / </a:t>
            </a:r>
            <a:r>
              <a:rPr lang="en-US" dirty="0" err="1" smtClean="0"/>
              <a:t>nhiệm</a:t>
            </a:r>
            <a:r>
              <a:rPr lang="en-US" dirty="0" smtClean="0"/>
              <a:t> </a:t>
            </a:r>
            <a:r>
              <a:rPr lang="en-US" dirty="0" err="1" smtClean="0"/>
              <a:t>vụ</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ngôn</a:t>
            </a:r>
            <a:r>
              <a:rPr lang="en-US" dirty="0" smtClean="0"/>
              <a:t> </a:t>
            </a:r>
            <a:r>
              <a:rPr lang="en-US" dirty="0" err="1" smtClean="0"/>
              <a:t>ngữ</a:t>
            </a:r>
            <a:r>
              <a:rPr lang="en-US" dirty="0" smtClean="0"/>
              <a:t>;</a:t>
            </a:r>
            <a:endParaRPr lang="en-SG" dirty="0" smtClean="0"/>
          </a:p>
          <a:p>
            <a:pPr algn="just"/>
            <a:r>
              <a:rPr lang="en-US" dirty="0" err="1" smtClean="0"/>
              <a:t>Khi</a:t>
            </a:r>
            <a:r>
              <a:rPr lang="en-US" dirty="0" smtClean="0"/>
              <a:t> </a:t>
            </a:r>
            <a:r>
              <a:rPr lang="en-US" dirty="0" err="1" smtClean="0"/>
              <a:t>có</a:t>
            </a:r>
            <a:r>
              <a:rPr lang="en-US" dirty="0" smtClean="0"/>
              <a:t> </a:t>
            </a:r>
            <a:r>
              <a:rPr lang="en-US" dirty="0" err="1" smtClean="0"/>
              <a:t>thể</a:t>
            </a:r>
            <a:r>
              <a:rPr lang="en-US" dirty="0" smtClean="0"/>
              <a:t>, </a:t>
            </a:r>
            <a:r>
              <a:rPr lang="en-US" dirty="0" err="1" smtClean="0"/>
              <a:t>nên</a:t>
            </a:r>
            <a:r>
              <a:rPr lang="en-US" dirty="0" smtClean="0"/>
              <a:t> </a:t>
            </a:r>
            <a:r>
              <a:rPr lang="en-US" dirty="0" err="1" smtClean="0"/>
              <a:t>tăng</a:t>
            </a:r>
            <a:r>
              <a:rPr lang="en-US" dirty="0" smtClean="0"/>
              <a:t> </a:t>
            </a:r>
            <a:r>
              <a:rPr lang="en-US" dirty="0" err="1" smtClean="0"/>
              <a:t>tối</a:t>
            </a:r>
            <a:r>
              <a:rPr lang="en-US" dirty="0" smtClean="0"/>
              <a:t> </a:t>
            </a:r>
            <a:r>
              <a:rPr lang="en-US" dirty="0" err="1" smtClean="0"/>
              <a:t>đa</a:t>
            </a:r>
            <a:r>
              <a:rPr lang="en-US" dirty="0" smtClean="0"/>
              <a:t> </a:t>
            </a:r>
            <a:r>
              <a:rPr lang="en-US" dirty="0" err="1" smtClean="0"/>
              <a:t>số</a:t>
            </a:r>
            <a:r>
              <a:rPr lang="en-US" dirty="0" smtClean="0"/>
              <a:t> </a:t>
            </a:r>
            <a:r>
              <a:rPr lang="en-US" dirty="0" err="1" smtClean="0"/>
              <a:t>lượng</a:t>
            </a:r>
            <a:r>
              <a:rPr lang="en-US" dirty="0" smtClean="0"/>
              <a:t> </a:t>
            </a:r>
            <a:r>
              <a:rPr lang="en-US" dirty="0" err="1" smtClean="0"/>
              <a:t>nhiệm</a:t>
            </a:r>
            <a:r>
              <a:rPr lang="en-US" dirty="0" smtClean="0"/>
              <a:t> </a:t>
            </a:r>
            <a:r>
              <a:rPr lang="en-US" dirty="0" err="1" smtClean="0"/>
              <a:t>vụ</a:t>
            </a:r>
            <a:r>
              <a:rPr lang="en-US" dirty="0" smtClean="0"/>
              <a:t> </a:t>
            </a:r>
            <a:r>
              <a:rPr lang="en-US" dirty="0" err="1" smtClean="0"/>
              <a:t>đánh</a:t>
            </a:r>
            <a:r>
              <a:rPr lang="en-US" dirty="0" smtClean="0"/>
              <a:t> </a:t>
            </a:r>
            <a:r>
              <a:rPr lang="en-US" dirty="0" err="1" smtClean="0"/>
              <a:t>giá</a:t>
            </a:r>
            <a:r>
              <a:rPr lang="en-US" dirty="0" smtClean="0"/>
              <a:t> </a:t>
            </a:r>
            <a:r>
              <a:rPr lang="en-US" b="1" dirty="0" err="1" smtClean="0"/>
              <a:t>khả</a:t>
            </a:r>
            <a:r>
              <a:rPr lang="en-US" b="1" dirty="0" smtClean="0"/>
              <a:t> </a:t>
            </a:r>
            <a:r>
              <a:rPr lang="en-US" b="1" dirty="0" err="1" smtClean="0"/>
              <a:t>năng</a:t>
            </a:r>
            <a:r>
              <a:rPr lang="en-US" b="1" dirty="0" smtClean="0"/>
              <a:t> </a:t>
            </a:r>
            <a:r>
              <a:rPr lang="en-US" b="1" dirty="0" err="1" smtClean="0"/>
              <a:t>sử</a:t>
            </a:r>
            <a:r>
              <a:rPr lang="en-US" b="1" dirty="0" smtClean="0"/>
              <a:t> </a:t>
            </a:r>
            <a:r>
              <a:rPr lang="en-US" b="1" dirty="0" err="1" smtClean="0"/>
              <a:t>dụng</a:t>
            </a:r>
            <a:r>
              <a:rPr lang="en-US" b="1" dirty="0" smtClean="0"/>
              <a:t> </a:t>
            </a:r>
            <a:r>
              <a:rPr lang="en-US" b="1" dirty="0" err="1" smtClean="0"/>
              <a:t>ngôn</a:t>
            </a:r>
            <a:r>
              <a:rPr lang="en-US" b="1" dirty="0" smtClean="0"/>
              <a:t> </a:t>
            </a:r>
            <a:r>
              <a:rPr lang="en-US" b="1" dirty="0" err="1" smtClean="0"/>
              <a:t>ngữ</a:t>
            </a:r>
            <a:r>
              <a:rPr lang="en-US" b="1" dirty="0" smtClean="0"/>
              <a:t> </a:t>
            </a:r>
            <a:r>
              <a:rPr lang="en-US" dirty="0" err="1" smtClean="0"/>
              <a:t>và</a:t>
            </a:r>
            <a:r>
              <a:rPr lang="en-US" dirty="0" smtClean="0"/>
              <a:t> </a:t>
            </a:r>
            <a:r>
              <a:rPr lang="en-US" b="1" dirty="0" err="1" smtClean="0"/>
              <a:t>giảm</a:t>
            </a:r>
            <a:r>
              <a:rPr lang="en-US" b="1" dirty="0" smtClean="0"/>
              <a:t> </a:t>
            </a:r>
            <a:r>
              <a:rPr lang="en-US" b="1" dirty="0" err="1" smtClean="0"/>
              <a:t>tối</a:t>
            </a:r>
            <a:r>
              <a:rPr lang="en-US" b="1" dirty="0" smtClean="0"/>
              <a:t> </a:t>
            </a:r>
            <a:r>
              <a:rPr lang="en-US" b="1" dirty="0" err="1" smtClean="0"/>
              <a:t>thiểu</a:t>
            </a:r>
            <a:r>
              <a:rPr lang="en-US" b="1" dirty="0" smtClean="0"/>
              <a:t> </a:t>
            </a:r>
            <a:r>
              <a:rPr lang="en-US" dirty="0" err="1" smtClean="0"/>
              <a:t>nội</a:t>
            </a:r>
            <a:r>
              <a:rPr lang="en-US" dirty="0" smtClean="0"/>
              <a:t> dung/</a:t>
            </a:r>
            <a:r>
              <a:rPr lang="en-US" dirty="0" err="1" smtClean="0"/>
              <a:t>nhiệm</a:t>
            </a:r>
            <a:r>
              <a:rPr lang="en-US" dirty="0" smtClean="0"/>
              <a:t> </a:t>
            </a:r>
            <a:r>
              <a:rPr lang="en-US" dirty="0" err="1" smtClean="0"/>
              <a:t>vụ</a:t>
            </a:r>
            <a:r>
              <a:rPr lang="en-US" dirty="0" smtClean="0"/>
              <a:t> </a:t>
            </a:r>
            <a:r>
              <a:rPr lang="en-US" dirty="0" err="1" smtClean="0"/>
              <a:t>chỉ</a:t>
            </a:r>
            <a:r>
              <a:rPr lang="en-US" dirty="0" smtClean="0"/>
              <a:t> </a:t>
            </a:r>
            <a:r>
              <a:rPr lang="en-US" b="1" dirty="0" err="1" smtClean="0"/>
              <a:t>đánh</a:t>
            </a:r>
            <a:r>
              <a:rPr lang="en-US" b="1" dirty="0" smtClean="0"/>
              <a:t> </a:t>
            </a:r>
            <a:r>
              <a:rPr lang="en-US" b="1" dirty="0" err="1" smtClean="0"/>
              <a:t>giá</a:t>
            </a:r>
            <a:r>
              <a:rPr lang="en-US" b="1" dirty="0" smtClean="0"/>
              <a:t> </a:t>
            </a:r>
            <a:r>
              <a:rPr lang="en-US" b="1" dirty="0" err="1" smtClean="0"/>
              <a:t>khả</a:t>
            </a:r>
            <a:r>
              <a:rPr lang="en-US" b="1" dirty="0" smtClean="0"/>
              <a:t> </a:t>
            </a:r>
            <a:r>
              <a:rPr lang="en-US" b="1" dirty="0" err="1" smtClean="0"/>
              <a:t>năng</a:t>
            </a:r>
            <a:r>
              <a:rPr lang="en-US" b="1" dirty="0" smtClean="0"/>
              <a:t> </a:t>
            </a:r>
            <a:r>
              <a:rPr lang="en-US" b="1" dirty="0" err="1" smtClean="0"/>
              <a:t>ghi</a:t>
            </a:r>
            <a:r>
              <a:rPr lang="en-US" b="1" dirty="0" smtClean="0"/>
              <a:t> </a:t>
            </a:r>
            <a:r>
              <a:rPr lang="en-US" b="1" dirty="0" err="1" smtClean="0"/>
              <a:t>nhớ</a:t>
            </a:r>
            <a:r>
              <a:rPr lang="en-US" b="1" dirty="0" smtClean="0"/>
              <a:t> </a:t>
            </a:r>
            <a:r>
              <a:rPr lang="en-US" dirty="0" err="1" smtClean="0"/>
              <a:t>ngôn</a:t>
            </a:r>
            <a:r>
              <a:rPr lang="en-US" dirty="0" smtClean="0"/>
              <a:t> </a:t>
            </a:r>
            <a:r>
              <a:rPr lang="en-US" dirty="0" err="1" smtClean="0"/>
              <a:t>ngữ</a:t>
            </a:r>
            <a:r>
              <a:rPr lang="en-US" dirty="0" smtClean="0"/>
              <a:t>.</a:t>
            </a:r>
            <a:endParaRPr lang="en-SG" dirty="0" smtClean="0"/>
          </a:p>
          <a:p>
            <a:pPr algn="just"/>
            <a:r>
              <a:rPr lang="en-US" dirty="0" err="1" smtClean="0"/>
              <a:t>Không</a:t>
            </a:r>
            <a:r>
              <a:rPr lang="en-US" dirty="0" smtClean="0"/>
              <a:t> </a:t>
            </a:r>
            <a:r>
              <a:rPr lang="en-US" dirty="0" err="1" smtClean="0"/>
              <a:t>nên</a:t>
            </a:r>
            <a:r>
              <a:rPr lang="en-US" dirty="0" smtClean="0"/>
              <a:t> </a:t>
            </a:r>
            <a:r>
              <a:rPr lang="en-US" dirty="0" err="1" smtClean="0"/>
              <a:t>dùng</a:t>
            </a:r>
            <a:r>
              <a:rPr lang="en-US" dirty="0" smtClean="0"/>
              <a:t> </a:t>
            </a:r>
            <a:r>
              <a:rPr lang="en-US" dirty="0" err="1" smtClean="0"/>
              <a:t>quá</a:t>
            </a:r>
            <a:r>
              <a:rPr lang="en-US" dirty="0" smtClean="0"/>
              <a:t> 5 </a:t>
            </a:r>
            <a:r>
              <a:rPr lang="en-US" dirty="0" err="1" smtClean="0"/>
              <a:t>bài</a:t>
            </a:r>
            <a:r>
              <a:rPr lang="en-US" dirty="0" smtClean="0"/>
              <a:t> </a:t>
            </a:r>
            <a:r>
              <a:rPr lang="en-US" dirty="0" err="1" smtClean="0"/>
              <a:t>kiểm</a:t>
            </a:r>
            <a:r>
              <a:rPr lang="en-US" dirty="0" smtClean="0"/>
              <a:t> </a:t>
            </a:r>
            <a:r>
              <a:rPr lang="en-US" dirty="0" err="1" smtClean="0"/>
              <a:t>tra</a:t>
            </a:r>
            <a:r>
              <a:rPr lang="en-US" dirty="0" smtClean="0"/>
              <a:t> </a:t>
            </a:r>
            <a:r>
              <a:rPr lang="en-US" dirty="0" err="1" smtClean="0"/>
              <a:t>ngắn</a:t>
            </a:r>
            <a:r>
              <a:rPr lang="en-US" dirty="0" smtClean="0"/>
              <a:t>/</a:t>
            </a:r>
            <a:r>
              <a:rPr lang="en-US" dirty="0" err="1" smtClean="0"/>
              <a:t>học</a:t>
            </a:r>
            <a:r>
              <a:rPr lang="en-US" dirty="0" smtClean="0"/>
              <a:t> </a:t>
            </a:r>
            <a:r>
              <a:rPr lang="en-US" dirty="0" err="1" smtClean="0"/>
              <a:t>kỳ</a:t>
            </a:r>
            <a:r>
              <a:rPr lang="en-US" dirty="0" smtClean="0"/>
              <a:t>.</a:t>
            </a:r>
            <a:endParaRPr lang="en-SG" dirty="0" smtClean="0"/>
          </a:p>
          <a:p>
            <a:pPr marL="0" indent="0">
              <a:buNone/>
            </a:pPr>
            <a:endParaRPr lang="en-SG" dirty="0"/>
          </a:p>
        </p:txBody>
      </p:sp>
    </p:spTree>
    <p:extLst>
      <p:ext uri="{BB962C8B-B14F-4D97-AF65-F5344CB8AC3E}">
        <p14:creationId xmlns:p14="http://schemas.microsoft.com/office/powerpoint/2010/main" val="40790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544" y="-228600"/>
            <a:ext cx="5306983" cy="7162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33800" y="6477000"/>
            <a:ext cx="3740727"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3531350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799"/>
            <a:ext cx="4972752" cy="627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209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
            <a:ext cx="457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611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399"/>
            <a:ext cx="4876800" cy="643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219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micke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Box 2"/>
          <p:cNvSpPr txBox="1">
            <a:spLocks noChangeArrowheads="1"/>
          </p:cNvSpPr>
          <p:nvPr/>
        </p:nvSpPr>
        <p:spPr bwMode="auto">
          <a:xfrm>
            <a:off x="1692275" y="788988"/>
            <a:ext cx="3527425" cy="1200150"/>
          </a:xfrm>
          <a:prstGeom prst="rect">
            <a:avLst/>
          </a:prstGeom>
          <a:noFill/>
          <a:ln w="9525">
            <a:noFill/>
            <a:miter lim="800000"/>
            <a:headEnd/>
            <a:tailEnd/>
          </a:ln>
        </p:spPr>
        <p:txBody>
          <a:bodyPr>
            <a:spAutoFit/>
          </a:bodyPr>
          <a:lstStyle/>
          <a:p>
            <a:r>
              <a:rPr lang="en-US" sz="7200" dirty="0" smtClean="0">
                <a:solidFill>
                  <a:srgbClr val="C00000"/>
                </a:solidFill>
                <a:latin typeface="Bauhaus 93" pitchFamily="82" charset="0"/>
              </a:rPr>
              <a:t>Thanks</a:t>
            </a:r>
            <a:endParaRPr lang="en-US" sz="7200" dirty="0">
              <a:solidFill>
                <a:srgbClr val="C00000"/>
              </a:solidFill>
              <a:latin typeface="Bauhaus 93" pitchFamily="82" charset="0"/>
            </a:endParaRPr>
          </a:p>
        </p:txBody>
      </p:sp>
      <p:sp>
        <p:nvSpPr>
          <p:cNvPr id="24580" name="TextBox 3"/>
          <p:cNvSpPr txBox="1">
            <a:spLocks noChangeArrowheads="1"/>
          </p:cNvSpPr>
          <p:nvPr/>
        </p:nvSpPr>
        <p:spPr bwMode="auto">
          <a:xfrm>
            <a:off x="2476500" y="2157413"/>
            <a:ext cx="1943100" cy="1200150"/>
          </a:xfrm>
          <a:prstGeom prst="rect">
            <a:avLst/>
          </a:prstGeom>
          <a:noFill/>
          <a:ln w="9525">
            <a:noFill/>
            <a:miter lim="800000"/>
            <a:headEnd/>
            <a:tailEnd/>
          </a:ln>
        </p:spPr>
        <p:txBody>
          <a:bodyPr wrap="square">
            <a:spAutoFit/>
          </a:bodyPr>
          <a:lstStyle/>
          <a:p>
            <a:r>
              <a:rPr lang="en-US" sz="7200" dirty="0" smtClean="0">
                <a:solidFill>
                  <a:srgbClr val="C00000"/>
                </a:solidFill>
                <a:latin typeface="Bauhaus 93" pitchFamily="82" charset="0"/>
              </a:rPr>
              <a:t>for</a:t>
            </a:r>
            <a:endParaRPr lang="en-US" sz="7200" dirty="0">
              <a:solidFill>
                <a:srgbClr val="C00000"/>
              </a:solidFill>
              <a:latin typeface="Bauhaus 93" pitchFamily="82" charset="0"/>
            </a:endParaRPr>
          </a:p>
        </p:txBody>
      </p:sp>
      <p:sp>
        <p:nvSpPr>
          <p:cNvPr id="24581" name="TextBox 4"/>
          <p:cNvSpPr txBox="1">
            <a:spLocks noChangeArrowheads="1"/>
          </p:cNvSpPr>
          <p:nvPr/>
        </p:nvSpPr>
        <p:spPr bwMode="auto">
          <a:xfrm>
            <a:off x="1619250" y="3668713"/>
            <a:ext cx="3816350" cy="1200150"/>
          </a:xfrm>
          <a:prstGeom prst="rect">
            <a:avLst/>
          </a:prstGeom>
          <a:noFill/>
          <a:ln w="9525">
            <a:noFill/>
            <a:miter lim="800000"/>
            <a:headEnd/>
            <a:tailEnd/>
          </a:ln>
        </p:spPr>
        <p:txBody>
          <a:bodyPr>
            <a:spAutoFit/>
          </a:bodyPr>
          <a:lstStyle/>
          <a:p>
            <a:r>
              <a:rPr lang="en-US" sz="7200" dirty="0" smtClean="0">
                <a:solidFill>
                  <a:srgbClr val="C00000"/>
                </a:solidFill>
                <a:latin typeface="Bauhaus 93" pitchFamily="82" charset="0"/>
              </a:rPr>
              <a:t>listening</a:t>
            </a:r>
            <a:endParaRPr lang="en-US" sz="7200" dirty="0">
              <a:solidFill>
                <a:srgbClr val="C00000"/>
              </a:solidFill>
              <a:latin typeface="Bauhaus 93" pitchFamily="82" charset="0"/>
            </a:endParaRPr>
          </a:p>
        </p:txBody>
      </p:sp>
    </p:spTree>
    <p:extLst>
      <p:ext uri="{BB962C8B-B14F-4D97-AF65-F5344CB8AC3E}">
        <p14:creationId xmlns:p14="http://schemas.microsoft.com/office/powerpoint/2010/main" val="1534083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66800" y="457200"/>
            <a:ext cx="7391400" cy="3657600"/>
          </a:xfrm>
          <a:prstGeom prst="cloudCallout">
            <a:avLst>
              <a:gd name="adj1" fmla="val -52775"/>
              <a:gd name="adj2" fmla="val 1082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FFFF00"/>
              </a:solidFill>
              <a:latin typeface="Comic Sans MS" pitchFamily="66" charset="0"/>
            </a:endParaRPr>
          </a:p>
        </p:txBody>
      </p:sp>
      <p:sp>
        <p:nvSpPr>
          <p:cNvPr id="3" name="TextBox 2"/>
          <p:cNvSpPr txBox="1"/>
          <p:nvPr/>
        </p:nvSpPr>
        <p:spPr>
          <a:xfrm>
            <a:off x="1600200" y="990600"/>
            <a:ext cx="6324600" cy="3477875"/>
          </a:xfrm>
          <a:prstGeom prst="rect">
            <a:avLst/>
          </a:prstGeom>
          <a:noFill/>
        </p:spPr>
        <p:txBody>
          <a:bodyPr wrap="square" rtlCol="0">
            <a:spAutoFit/>
          </a:bodyPr>
          <a:lstStyle/>
          <a:p>
            <a:pPr algn="ctr"/>
            <a:r>
              <a:rPr lang="en-US" sz="4400" b="1" dirty="0">
                <a:solidFill>
                  <a:srgbClr val="FFFF00"/>
                </a:solidFill>
                <a:latin typeface="Comic Sans MS" pitchFamily="66" charset="0"/>
              </a:rPr>
              <a:t>Do children like to study?</a:t>
            </a:r>
          </a:p>
          <a:p>
            <a:pPr algn="ctr"/>
            <a:r>
              <a:rPr lang="en-US" sz="4400" b="1" dirty="0">
                <a:solidFill>
                  <a:srgbClr val="FFFF00"/>
                </a:solidFill>
                <a:latin typeface="Comic Sans MS" pitchFamily="66" charset="0"/>
              </a:rPr>
              <a:t> Why do you think so?</a:t>
            </a:r>
          </a:p>
          <a:p>
            <a:endParaRPr lang="en-US" sz="4400" dirty="0"/>
          </a:p>
        </p:txBody>
      </p:sp>
      <p:sp>
        <p:nvSpPr>
          <p:cNvPr id="4" name="Action Button: Home 3">
            <a:hlinkClick r:id="rId2" action="ppaction://hlinksldjump" highlightClick="1"/>
          </p:cNvPr>
          <p:cNvSpPr/>
          <p:nvPr/>
        </p:nvSpPr>
        <p:spPr>
          <a:xfrm>
            <a:off x="8305800" y="6096000"/>
            <a:ext cx="533400" cy="5334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89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66800" y="457200"/>
            <a:ext cx="7391400" cy="3657600"/>
          </a:xfrm>
          <a:prstGeom prst="cloudCallout">
            <a:avLst>
              <a:gd name="adj1" fmla="val -56855"/>
              <a:gd name="adj2" fmla="val 11010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FFFF00"/>
              </a:solidFill>
              <a:latin typeface="Comic Sans MS" pitchFamily="66" charset="0"/>
            </a:endParaRPr>
          </a:p>
        </p:txBody>
      </p:sp>
      <p:sp>
        <p:nvSpPr>
          <p:cNvPr id="3" name="TextBox 2"/>
          <p:cNvSpPr txBox="1"/>
          <p:nvPr/>
        </p:nvSpPr>
        <p:spPr>
          <a:xfrm>
            <a:off x="1371600" y="1300877"/>
            <a:ext cx="6781800" cy="2585323"/>
          </a:xfrm>
          <a:prstGeom prst="rect">
            <a:avLst/>
          </a:prstGeom>
          <a:noFill/>
        </p:spPr>
        <p:txBody>
          <a:bodyPr wrap="square" rtlCol="0">
            <a:spAutoFit/>
          </a:bodyPr>
          <a:lstStyle/>
          <a:p>
            <a:pPr algn="ctr"/>
            <a:r>
              <a:rPr lang="en-US" sz="5400" b="1" dirty="0">
                <a:solidFill>
                  <a:srgbClr val="FFFF00"/>
                </a:solidFill>
                <a:latin typeface="Comic Sans MS" pitchFamily="66" charset="0"/>
              </a:rPr>
              <a:t>How </a:t>
            </a:r>
            <a:r>
              <a:rPr lang="en-US" sz="5400" b="1">
                <a:solidFill>
                  <a:srgbClr val="FFFF00"/>
                </a:solidFill>
                <a:latin typeface="Comic Sans MS" pitchFamily="66" charset="0"/>
              </a:rPr>
              <a:t>to </a:t>
            </a:r>
            <a:r>
              <a:rPr lang="en-US" sz="5400" b="1" smtClean="0">
                <a:solidFill>
                  <a:srgbClr val="FFFF00"/>
                </a:solidFill>
                <a:latin typeface="Comic Sans MS" pitchFamily="66" charset="0"/>
              </a:rPr>
              <a:t>assess students</a:t>
            </a:r>
            <a:r>
              <a:rPr lang="en-US" sz="5400" b="1" dirty="0">
                <a:solidFill>
                  <a:srgbClr val="FFFF00"/>
                </a:solidFill>
                <a:latin typeface="Comic Sans MS" pitchFamily="66" charset="0"/>
              </a:rPr>
              <a:t>’ progress?</a:t>
            </a:r>
          </a:p>
          <a:p>
            <a:pPr algn="ctr"/>
            <a:endParaRPr lang="en-US" sz="5400" dirty="0"/>
          </a:p>
        </p:txBody>
      </p:sp>
      <p:sp>
        <p:nvSpPr>
          <p:cNvPr id="4" name="Action Button: Home 3">
            <a:hlinkClick r:id="rId2" action="ppaction://hlinksldjump" highlightClick="1"/>
          </p:cNvPr>
          <p:cNvSpPr/>
          <p:nvPr/>
        </p:nvSpPr>
        <p:spPr>
          <a:xfrm>
            <a:off x="8305800" y="6096000"/>
            <a:ext cx="533400" cy="533400"/>
          </a:xfrm>
          <a:prstGeom prst="actionButtonHo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902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66800" y="457200"/>
            <a:ext cx="7391400" cy="3657600"/>
          </a:xfrm>
          <a:prstGeom prst="cloudCallout">
            <a:avLst>
              <a:gd name="adj1" fmla="val -56855"/>
              <a:gd name="adj2" fmla="val 11010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002060"/>
              </a:solidFill>
              <a:latin typeface="Comic Sans MS" pitchFamily="66" charset="0"/>
            </a:endParaRPr>
          </a:p>
        </p:txBody>
      </p:sp>
      <p:sp>
        <p:nvSpPr>
          <p:cNvPr id="3" name="TextBox 2"/>
          <p:cNvSpPr txBox="1"/>
          <p:nvPr/>
        </p:nvSpPr>
        <p:spPr>
          <a:xfrm>
            <a:off x="1219200" y="990600"/>
            <a:ext cx="6781800" cy="3046988"/>
          </a:xfrm>
          <a:prstGeom prst="rect">
            <a:avLst/>
          </a:prstGeom>
          <a:noFill/>
        </p:spPr>
        <p:txBody>
          <a:bodyPr wrap="square" rtlCol="0">
            <a:spAutoFit/>
          </a:bodyPr>
          <a:lstStyle/>
          <a:p>
            <a:pPr algn="ctr"/>
            <a:r>
              <a:rPr lang="en-US" sz="4800" b="1" dirty="0" smtClean="0">
                <a:solidFill>
                  <a:srgbClr val="FFFF00"/>
                </a:solidFill>
                <a:latin typeface="Comic Sans MS" pitchFamily="66" charset="0"/>
              </a:rPr>
              <a:t>Do you think you understand your </a:t>
            </a:r>
            <a:r>
              <a:rPr lang="en-US" sz="4800" b="1" dirty="0">
                <a:solidFill>
                  <a:srgbClr val="FFFF00"/>
                </a:solidFill>
                <a:latin typeface="Comic Sans MS" pitchFamily="66" charset="0"/>
              </a:rPr>
              <a:t>students </a:t>
            </a:r>
            <a:r>
              <a:rPr lang="en-US" sz="4800" b="1" dirty="0" smtClean="0">
                <a:solidFill>
                  <a:srgbClr val="FFFF00"/>
                </a:solidFill>
                <a:latin typeface="Comic Sans MS" pitchFamily="66" charset="0"/>
              </a:rPr>
              <a:t>well</a:t>
            </a:r>
            <a:r>
              <a:rPr lang="en-US" sz="4800" b="1" dirty="0">
                <a:solidFill>
                  <a:srgbClr val="FFFF00"/>
                </a:solidFill>
                <a:latin typeface="Comic Sans MS" pitchFamily="66" charset="0"/>
              </a:rPr>
              <a:t>? </a:t>
            </a:r>
            <a:r>
              <a:rPr lang="en-US" sz="4800" b="1" dirty="0" smtClean="0">
                <a:solidFill>
                  <a:srgbClr val="FFFF00"/>
                </a:solidFill>
                <a:latin typeface="Comic Sans MS" pitchFamily="66" charset="0"/>
              </a:rPr>
              <a:t>How?</a:t>
            </a:r>
            <a:endParaRPr lang="en-US" sz="4800" b="1" dirty="0">
              <a:solidFill>
                <a:srgbClr val="FFFF00"/>
              </a:solidFill>
              <a:latin typeface="Comic Sans MS" pitchFamily="66" charset="0"/>
            </a:endParaRPr>
          </a:p>
          <a:p>
            <a:pPr algn="ctr"/>
            <a:endParaRPr lang="en-US" sz="4800" dirty="0">
              <a:solidFill>
                <a:srgbClr val="FFFF00"/>
              </a:solidFill>
            </a:endParaRPr>
          </a:p>
        </p:txBody>
      </p:sp>
      <p:sp>
        <p:nvSpPr>
          <p:cNvPr id="4" name="Action Button: Home 3">
            <a:hlinkClick r:id="rId2" action="ppaction://hlinksldjump" highlightClick="1"/>
          </p:cNvPr>
          <p:cNvSpPr/>
          <p:nvPr/>
        </p:nvSpPr>
        <p:spPr>
          <a:xfrm>
            <a:off x="8305800" y="6096000"/>
            <a:ext cx="533400" cy="533400"/>
          </a:xfrm>
          <a:prstGeom prst="actionButtonHom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735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66800" y="457200"/>
            <a:ext cx="7391400" cy="3657600"/>
          </a:xfrm>
          <a:prstGeom prst="cloudCallout">
            <a:avLst>
              <a:gd name="adj1" fmla="val -56855"/>
              <a:gd name="adj2" fmla="val 11010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002060"/>
              </a:solidFill>
              <a:latin typeface="Comic Sans MS" pitchFamily="66" charset="0"/>
            </a:endParaRPr>
          </a:p>
        </p:txBody>
      </p:sp>
      <p:sp>
        <p:nvSpPr>
          <p:cNvPr id="3" name="TextBox 2"/>
          <p:cNvSpPr txBox="1"/>
          <p:nvPr/>
        </p:nvSpPr>
        <p:spPr>
          <a:xfrm>
            <a:off x="1600200" y="1295400"/>
            <a:ext cx="6781800" cy="3046988"/>
          </a:xfrm>
          <a:prstGeom prst="rect">
            <a:avLst/>
          </a:prstGeom>
          <a:noFill/>
        </p:spPr>
        <p:txBody>
          <a:bodyPr wrap="square" rtlCol="0">
            <a:spAutoFit/>
          </a:bodyPr>
          <a:lstStyle/>
          <a:p>
            <a:pPr algn="ctr"/>
            <a:r>
              <a:rPr lang="en-US" sz="4800" b="1" dirty="0">
                <a:solidFill>
                  <a:srgbClr val="FFFF00"/>
                </a:solidFill>
                <a:latin typeface="Comic Sans MS" pitchFamily="66" charset="0"/>
              </a:rPr>
              <a:t>What </a:t>
            </a:r>
            <a:r>
              <a:rPr lang="en-US" sz="4800" b="1" dirty="0" smtClean="0">
                <a:solidFill>
                  <a:srgbClr val="FFFF00"/>
                </a:solidFill>
                <a:latin typeface="Comic Sans MS" pitchFamily="66" charset="0"/>
              </a:rPr>
              <a:t>is the evidence that students </a:t>
            </a:r>
            <a:r>
              <a:rPr lang="en-US" sz="4800" b="1" dirty="0">
                <a:solidFill>
                  <a:srgbClr val="FFFF00"/>
                </a:solidFill>
                <a:latin typeface="Comic Sans MS" pitchFamily="66" charset="0"/>
              </a:rPr>
              <a:t>do </a:t>
            </a:r>
            <a:r>
              <a:rPr lang="en-US" sz="4800" b="1" dirty="0" smtClean="0">
                <a:solidFill>
                  <a:srgbClr val="FFFF00"/>
                </a:solidFill>
                <a:latin typeface="Comic Sans MS" pitchFamily="66" charset="0"/>
              </a:rPr>
              <a:t>well </a:t>
            </a:r>
            <a:r>
              <a:rPr lang="vi-VN" sz="4800" b="1" dirty="0" smtClean="0">
                <a:solidFill>
                  <a:srgbClr val="FFFF00"/>
                </a:solidFill>
                <a:latin typeface="Comic Sans MS" pitchFamily="66" charset="0"/>
              </a:rPr>
              <a:t>o</a:t>
            </a:r>
            <a:r>
              <a:rPr lang="en-US" sz="4800" b="1" dirty="0" smtClean="0">
                <a:solidFill>
                  <a:srgbClr val="FFFF00"/>
                </a:solidFill>
                <a:latin typeface="Comic Sans MS" pitchFamily="66" charset="0"/>
              </a:rPr>
              <a:t>r not?</a:t>
            </a:r>
            <a:endParaRPr lang="en-US" sz="4800" b="1" dirty="0">
              <a:solidFill>
                <a:srgbClr val="FFFF00"/>
              </a:solidFill>
              <a:latin typeface="Comic Sans MS" pitchFamily="66" charset="0"/>
            </a:endParaRPr>
          </a:p>
          <a:p>
            <a:pPr algn="ctr"/>
            <a:endParaRPr lang="en-US" sz="4800" dirty="0">
              <a:solidFill>
                <a:srgbClr val="FFFF00"/>
              </a:solidFill>
            </a:endParaRPr>
          </a:p>
        </p:txBody>
      </p:sp>
      <p:sp>
        <p:nvSpPr>
          <p:cNvPr id="4" name="Action Button: Home 3">
            <a:hlinkClick r:id="rId2" action="ppaction://hlinksldjump" highlightClick="1"/>
          </p:cNvPr>
          <p:cNvSpPr/>
          <p:nvPr/>
        </p:nvSpPr>
        <p:spPr>
          <a:xfrm>
            <a:off x="8305800" y="6096000"/>
            <a:ext cx="533400" cy="533400"/>
          </a:xfrm>
          <a:prstGeom prst="actionButtonHo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384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1318</Words>
  <Application>Microsoft Office PowerPoint</Application>
  <PresentationFormat>On-screen Show (4:3)</PresentationFormat>
  <Paragraphs>366</Paragraphs>
  <Slides>55</Slides>
  <Notes>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hongv</dc:creator>
  <cp:lastModifiedBy>hongv</cp:lastModifiedBy>
  <cp:revision>46</cp:revision>
  <dcterms:created xsi:type="dcterms:W3CDTF">2018-01-10T10:41:52Z</dcterms:created>
  <dcterms:modified xsi:type="dcterms:W3CDTF">2018-01-17T11:29:29Z</dcterms:modified>
</cp:coreProperties>
</file>